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media/audio2" ContentType="audio/x-wav"/>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media/audio14" ContentType="audio/x-wav"/>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media/audio5" ContentType="audio/x-wav"/>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media/audio13" ContentType="audio/x-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media/audio4" ContentType="audio/x-wav"/>
  <Override PartName="/ppt/media/audio9" ContentType="audio/x-wav"/>
  <Override PartName="/ppt/media/audio12" ContentType="audio/x-wav"/>
  <Override PartName="/ppt/slideLayouts/slideLayout10.xml" ContentType="application/vnd.openxmlformats-officedocument.presentationml.slideLayout+xml"/>
  <Override PartName="/ppt/media/audio8" ContentType="audio/x-wav"/>
  <Override PartName="/ppt/media/audio3" ContentType="audio/x-wav"/>
  <Override PartName="/ppt/diagrams/layout1.xml" ContentType="application/vnd.openxmlformats-officedocument.drawingml.diagramLayout+xml"/>
  <Override PartName="/ppt/media/audio11" ContentType="audio/x-wav"/>
  <Override PartName="/ppt/media/audio16" ContentType="audio/x-wav"/>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media/audio7" ContentType="audio/x-wav"/>
  <Override PartName="/ppt/media/audio15" ContentType="audio/x-wav"/>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media/audio10" ContentType="audio/x-wav"/>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media/audio1" ContentType="audio/x-wav"/>
  <Override PartName="/ppt/media/audio6" ContentType="audio/x-wav"/>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270" autoAdjust="0"/>
    <p:restoredTop sz="94660"/>
  </p:normalViewPr>
  <p:slideViewPr>
    <p:cSldViewPr>
      <p:cViewPr varScale="1">
        <p:scale>
          <a:sx n="51" d="100"/>
          <a:sy n="51" d="100"/>
        </p:scale>
        <p:origin x="-4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131078-CBF2-4745-A743-93EB1DC2536F}"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F4C7BA5D-488C-4978-AEE4-07513F5B4C83}">
      <dgm:prSet phldrT="[Text]"/>
      <dgm:spPr/>
      <dgm:t>
        <a:bodyPr/>
        <a:lstStyle/>
        <a:p>
          <a:r>
            <a:rPr lang="en-US" dirty="0" smtClean="0"/>
            <a:t>Types of Advertising Media</a:t>
          </a:r>
          <a:endParaRPr lang="en-US" dirty="0"/>
        </a:p>
      </dgm:t>
    </dgm:pt>
    <dgm:pt modelId="{59135C75-1EF8-4000-8AC2-1C2B07BB2F13}" type="parTrans" cxnId="{937A12DB-1758-49E9-9906-C236AD188484}">
      <dgm:prSet/>
      <dgm:spPr/>
      <dgm:t>
        <a:bodyPr/>
        <a:lstStyle/>
        <a:p>
          <a:endParaRPr lang="en-US"/>
        </a:p>
      </dgm:t>
    </dgm:pt>
    <dgm:pt modelId="{4C010D9B-CAAC-43C3-8BFE-27FB0C5BF195}" type="sibTrans" cxnId="{937A12DB-1758-49E9-9906-C236AD188484}">
      <dgm:prSet/>
      <dgm:spPr/>
      <dgm:t>
        <a:bodyPr/>
        <a:lstStyle/>
        <a:p>
          <a:endParaRPr lang="en-US"/>
        </a:p>
      </dgm:t>
    </dgm:pt>
    <dgm:pt modelId="{B214424F-3FBD-4102-AF00-86C418563977}">
      <dgm:prSet phldrT="[Text]"/>
      <dgm:spPr/>
      <dgm:t>
        <a:bodyPr/>
        <a:lstStyle/>
        <a:p>
          <a:r>
            <a:rPr lang="en-US" dirty="0" smtClean="0"/>
            <a:t>Press Advertising</a:t>
          </a:r>
          <a:endParaRPr lang="en-US" dirty="0"/>
        </a:p>
      </dgm:t>
    </dgm:pt>
    <dgm:pt modelId="{BE27899F-1915-4F33-8A81-48802AAA5D9E}" type="parTrans" cxnId="{142B7CB8-FE58-4F79-9E22-3BCA8662C6E3}">
      <dgm:prSet/>
      <dgm:spPr/>
      <dgm:t>
        <a:bodyPr/>
        <a:lstStyle/>
        <a:p>
          <a:endParaRPr lang="en-US"/>
        </a:p>
      </dgm:t>
    </dgm:pt>
    <dgm:pt modelId="{BE333D8C-90F0-4EC5-8BCD-DE1B660A91DA}" type="sibTrans" cxnId="{142B7CB8-FE58-4F79-9E22-3BCA8662C6E3}">
      <dgm:prSet/>
      <dgm:spPr/>
      <dgm:t>
        <a:bodyPr/>
        <a:lstStyle/>
        <a:p>
          <a:endParaRPr lang="en-US"/>
        </a:p>
      </dgm:t>
    </dgm:pt>
    <dgm:pt modelId="{96FBB9C3-A0C8-4B9A-8FDB-AA4D5FA35BB7}">
      <dgm:prSet phldrT="[Text]" custT="1"/>
      <dgm:spPr/>
      <dgm:t>
        <a:bodyPr/>
        <a:lstStyle/>
        <a:p>
          <a:r>
            <a:rPr lang="en-US" sz="3200" dirty="0" smtClean="0"/>
            <a:t>Mail Advertising</a:t>
          </a:r>
          <a:endParaRPr lang="en-US" sz="3200" dirty="0"/>
        </a:p>
      </dgm:t>
    </dgm:pt>
    <dgm:pt modelId="{6DE81317-15B3-4E5E-829A-FFA9A499D105}" type="parTrans" cxnId="{200B72F8-A64E-46E4-9E9C-DCC58F078B60}">
      <dgm:prSet/>
      <dgm:spPr/>
      <dgm:t>
        <a:bodyPr/>
        <a:lstStyle/>
        <a:p>
          <a:endParaRPr lang="en-US"/>
        </a:p>
      </dgm:t>
    </dgm:pt>
    <dgm:pt modelId="{66FE2CB1-6AB7-4471-8836-93F996F9695B}" type="sibTrans" cxnId="{200B72F8-A64E-46E4-9E9C-DCC58F078B60}">
      <dgm:prSet/>
      <dgm:spPr/>
      <dgm:t>
        <a:bodyPr/>
        <a:lstStyle/>
        <a:p>
          <a:endParaRPr lang="en-US"/>
        </a:p>
      </dgm:t>
    </dgm:pt>
    <dgm:pt modelId="{C12E8EDF-2525-428C-913C-1DF870289FD8}">
      <dgm:prSet phldrT="[Text]" custT="1"/>
      <dgm:spPr/>
      <dgm:t>
        <a:bodyPr/>
        <a:lstStyle/>
        <a:p>
          <a:r>
            <a:rPr lang="en-US" sz="3600" dirty="0" smtClean="0"/>
            <a:t>Entertainment Advertising</a:t>
          </a:r>
          <a:endParaRPr lang="en-US" sz="3600" dirty="0"/>
        </a:p>
      </dgm:t>
    </dgm:pt>
    <dgm:pt modelId="{5A879D51-8207-4FF1-A91E-BF87D597A5F4}" type="parTrans" cxnId="{350A8D4D-EC31-474F-8704-E89E773C9F8E}">
      <dgm:prSet/>
      <dgm:spPr/>
      <dgm:t>
        <a:bodyPr/>
        <a:lstStyle/>
        <a:p>
          <a:endParaRPr lang="en-US"/>
        </a:p>
      </dgm:t>
    </dgm:pt>
    <dgm:pt modelId="{5AB3B425-3C50-4F93-83EE-C76F7879B812}" type="sibTrans" cxnId="{350A8D4D-EC31-474F-8704-E89E773C9F8E}">
      <dgm:prSet/>
      <dgm:spPr/>
      <dgm:t>
        <a:bodyPr/>
        <a:lstStyle/>
        <a:p>
          <a:endParaRPr lang="en-US"/>
        </a:p>
      </dgm:t>
    </dgm:pt>
    <dgm:pt modelId="{8DE96F8B-6516-4E11-A6F6-AE46CB1C46CB}">
      <dgm:prSet phldrT="[Text]"/>
      <dgm:spPr/>
      <dgm:t>
        <a:bodyPr/>
        <a:lstStyle/>
        <a:p>
          <a:r>
            <a:rPr lang="en-US" dirty="0" smtClean="0"/>
            <a:t>Outdoor Advertising</a:t>
          </a:r>
          <a:endParaRPr lang="en-US" dirty="0"/>
        </a:p>
      </dgm:t>
    </dgm:pt>
    <dgm:pt modelId="{0D3ACEE2-54EE-434F-8AB3-D8B7A417BDE1}" type="parTrans" cxnId="{7E344A35-68F5-4A87-8ED3-B8E5647AAEB6}">
      <dgm:prSet/>
      <dgm:spPr/>
      <dgm:t>
        <a:bodyPr/>
        <a:lstStyle/>
        <a:p>
          <a:endParaRPr lang="en-US"/>
        </a:p>
      </dgm:t>
    </dgm:pt>
    <dgm:pt modelId="{CD1771BE-DE89-4012-9E3B-DFEDD41956D0}" type="sibTrans" cxnId="{7E344A35-68F5-4A87-8ED3-B8E5647AAEB6}">
      <dgm:prSet/>
      <dgm:spPr/>
      <dgm:t>
        <a:bodyPr/>
        <a:lstStyle/>
        <a:p>
          <a:endParaRPr lang="en-US"/>
        </a:p>
      </dgm:t>
    </dgm:pt>
    <dgm:pt modelId="{9B773E71-EB7D-4628-9AB7-57733E186C94}">
      <dgm:prSet phldrT="[Text]" custT="1"/>
      <dgm:spPr/>
      <dgm:t>
        <a:bodyPr/>
        <a:lstStyle/>
        <a:p>
          <a:r>
            <a:rPr lang="en-US" sz="2800" dirty="0" smtClean="0"/>
            <a:t>Promotional Advertising</a:t>
          </a:r>
          <a:endParaRPr lang="en-US" sz="2800" dirty="0"/>
        </a:p>
      </dgm:t>
    </dgm:pt>
    <dgm:pt modelId="{96510285-1E5E-4412-A1E9-D3819D03AE9A}" type="parTrans" cxnId="{9AEA18C3-23F9-428F-819C-697F6158B80B}">
      <dgm:prSet/>
      <dgm:spPr/>
      <dgm:t>
        <a:bodyPr/>
        <a:lstStyle/>
        <a:p>
          <a:endParaRPr lang="en-US"/>
        </a:p>
      </dgm:t>
    </dgm:pt>
    <dgm:pt modelId="{A9DC4A68-0402-4726-8C2A-86052575837C}" type="sibTrans" cxnId="{9AEA18C3-23F9-428F-819C-697F6158B80B}">
      <dgm:prSet/>
      <dgm:spPr/>
      <dgm:t>
        <a:bodyPr/>
        <a:lstStyle/>
        <a:p>
          <a:endParaRPr lang="en-US"/>
        </a:p>
      </dgm:t>
    </dgm:pt>
    <dgm:pt modelId="{E9D696B7-5945-49D7-92BC-691397CB4FFE}" type="pres">
      <dgm:prSet presAssocID="{E8131078-CBF2-4745-A743-93EB1DC2536F}" presName="Name0" presStyleCnt="0">
        <dgm:presLayoutVars>
          <dgm:chPref val="1"/>
          <dgm:dir/>
          <dgm:animOne val="branch"/>
          <dgm:animLvl val="lvl"/>
          <dgm:resizeHandles/>
        </dgm:presLayoutVars>
      </dgm:prSet>
      <dgm:spPr/>
      <dgm:t>
        <a:bodyPr/>
        <a:lstStyle/>
        <a:p>
          <a:endParaRPr lang="en-US"/>
        </a:p>
      </dgm:t>
    </dgm:pt>
    <dgm:pt modelId="{1CC72DF4-EAA2-4A58-9446-5E6BCBB45635}" type="pres">
      <dgm:prSet presAssocID="{F4C7BA5D-488C-4978-AEE4-07513F5B4C83}" presName="vertOne" presStyleCnt="0"/>
      <dgm:spPr/>
    </dgm:pt>
    <dgm:pt modelId="{9D63DF7E-69AF-4DF9-9E9B-F1457B6E216D}" type="pres">
      <dgm:prSet presAssocID="{F4C7BA5D-488C-4978-AEE4-07513F5B4C83}" presName="txOne" presStyleLbl="node0" presStyleIdx="0" presStyleCnt="1" custLinFactNeighborX="908" custLinFactNeighborY="-308">
        <dgm:presLayoutVars>
          <dgm:chPref val="3"/>
        </dgm:presLayoutVars>
      </dgm:prSet>
      <dgm:spPr/>
      <dgm:t>
        <a:bodyPr/>
        <a:lstStyle/>
        <a:p>
          <a:endParaRPr lang="en-US"/>
        </a:p>
      </dgm:t>
    </dgm:pt>
    <dgm:pt modelId="{53FA3CA9-7E4E-43C8-9864-EDD8578C05F8}" type="pres">
      <dgm:prSet presAssocID="{F4C7BA5D-488C-4978-AEE4-07513F5B4C83}" presName="parTransOne" presStyleCnt="0"/>
      <dgm:spPr/>
    </dgm:pt>
    <dgm:pt modelId="{3A96A4F0-7D92-47D9-BA43-CD32473A22CE}" type="pres">
      <dgm:prSet presAssocID="{F4C7BA5D-488C-4978-AEE4-07513F5B4C83}" presName="horzOne" presStyleCnt="0"/>
      <dgm:spPr/>
    </dgm:pt>
    <dgm:pt modelId="{D706FAC2-13C7-4B7E-8CFC-A84E78CDF19C}" type="pres">
      <dgm:prSet presAssocID="{B214424F-3FBD-4102-AF00-86C418563977}" presName="vertTwo" presStyleCnt="0"/>
      <dgm:spPr/>
    </dgm:pt>
    <dgm:pt modelId="{876BB6E7-0FF3-42A8-A2B5-27D9524C6B8C}" type="pres">
      <dgm:prSet presAssocID="{B214424F-3FBD-4102-AF00-86C418563977}" presName="txTwo" presStyleLbl="node2" presStyleIdx="0" presStyleCnt="2" custScaleX="42213" custLinFactNeighborX="-22175" custLinFactNeighborY="-16334">
        <dgm:presLayoutVars>
          <dgm:chPref val="3"/>
        </dgm:presLayoutVars>
      </dgm:prSet>
      <dgm:spPr/>
      <dgm:t>
        <a:bodyPr/>
        <a:lstStyle/>
        <a:p>
          <a:endParaRPr lang="en-US"/>
        </a:p>
      </dgm:t>
    </dgm:pt>
    <dgm:pt modelId="{3419E9CB-9F89-4643-9F3C-0A7A524A06A6}" type="pres">
      <dgm:prSet presAssocID="{B214424F-3FBD-4102-AF00-86C418563977}" presName="parTransTwo" presStyleCnt="0"/>
      <dgm:spPr/>
    </dgm:pt>
    <dgm:pt modelId="{A32021C0-DF6A-41D1-A310-A05CE0FC7563}" type="pres">
      <dgm:prSet presAssocID="{B214424F-3FBD-4102-AF00-86C418563977}" presName="horzTwo" presStyleCnt="0"/>
      <dgm:spPr/>
    </dgm:pt>
    <dgm:pt modelId="{16851D35-8936-471E-B083-7A086E423D5F}" type="pres">
      <dgm:prSet presAssocID="{96FBB9C3-A0C8-4B9A-8FDB-AA4D5FA35BB7}" presName="vertThree" presStyleCnt="0"/>
      <dgm:spPr/>
    </dgm:pt>
    <dgm:pt modelId="{62D89221-E3FF-4280-B661-5EE490F24AA1}" type="pres">
      <dgm:prSet presAssocID="{96FBB9C3-A0C8-4B9A-8FDB-AA4D5FA35BB7}" presName="txThree" presStyleLbl="node3" presStyleIdx="0" presStyleCnt="3" custScaleX="105169" custLinFactX="122091" custLinFactY="-13411" custLinFactNeighborX="200000" custLinFactNeighborY="-100000">
        <dgm:presLayoutVars>
          <dgm:chPref val="3"/>
        </dgm:presLayoutVars>
      </dgm:prSet>
      <dgm:spPr/>
      <dgm:t>
        <a:bodyPr/>
        <a:lstStyle/>
        <a:p>
          <a:endParaRPr lang="en-US"/>
        </a:p>
      </dgm:t>
    </dgm:pt>
    <dgm:pt modelId="{5534892F-550B-4A2D-B068-3302CBFB3BD7}" type="pres">
      <dgm:prSet presAssocID="{96FBB9C3-A0C8-4B9A-8FDB-AA4D5FA35BB7}" presName="horzThree" presStyleCnt="0"/>
      <dgm:spPr/>
    </dgm:pt>
    <dgm:pt modelId="{8A9841AE-146C-48C9-B168-4C23BDEF740C}" type="pres">
      <dgm:prSet presAssocID="{66FE2CB1-6AB7-4471-8836-93F996F9695B}" presName="sibSpaceThree" presStyleCnt="0"/>
      <dgm:spPr/>
    </dgm:pt>
    <dgm:pt modelId="{A770AE71-6294-42DB-B844-37FAC9ECE8C2}" type="pres">
      <dgm:prSet presAssocID="{C12E8EDF-2525-428C-913C-1DF870289FD8}" presName="vertThree" presStyleCnt="0"/>
      <dgm:spPr/>
    </dgm:pt>
    <dgm:pt modelId="{CB9006B1-4830-4BE4-A153-38B216E0B5D9}" type="pres">
      <dgm:prSet presAssocID="{C12E8EDF-2525-428C-913C-1DF870289FD8}" presName="txThree" presStyleLbl="node3" presStyleIdx="1" presStyleCnt="3" custScaleX="167980" custLinFactNeighborX="-66002" custLinFactNeighborY="1516">
        <dgm:presLayoutVars>
          <dgm:chPref val="3"/>
        </dgm:presLayoutVars>
      </dgm:prSet>
      <dgm:spPr/>
      <dgm:t>
        <a:bodyPr/>
        <a:lstStyle/>
        <a:p>
          <a:endParaRPr lang="en-US"/>
        </a:p>
      </dgm:t>
    </dgm:pt>
    <dgm:pt modelId="{B749C056-4002-4192-B5E3-A3B9335ECE73}" type="pres">
      <dgm:prSet presAssocID="{C12E8EDF-2525-428C-913C-1DF870289FD8}" presName="horzThree" presStyleCnt="0"/>
      <dgm:spPr/>
    </dgm:pt>
    <dgm:pt modelId="{68379EDF-0D00-4B2F-8100-887F34597526}" type="pres">
      <dgm:prSet presAssocID="{BE333D8C-90F0-4EC5-8BCD-DE1B660A91DA}" presName="sibSpaceTwo" presStyleCnt="0"/>
      <dgm:spPr/>
    </dgm:pt>
    <dgm:pt modelId="{A80A6DA2-6D67-4742-84A8-ED5BD375A3ED}" type="pres">
      <dgm:prSet presAssocID="{8DE96F8B-6516-4E11-A6F6-AE46CB1C46CB}" presName="vertTwo" presStyleCnt="0"/>
      <dgm:spPr/>
    </dgm:pt>
    <dgm:pt modelId="{AA4164A6-C11D-4B73-B263-E42FE719C054}" type="pres">
      <dgm:prSet presAssocID="{8DE96F8B-6516-4E11-A6F6-AE46CB1C46CB}" presName="txTwo" presStyleLbl="node2" presStyleIdx="1" presStyleCnt="2" custScaleX="122917" custScaleY="97018" custLinFactX="-9514" custLinFactNeighborX="-100000" custLinFactNeighborY="-16333">
        <dgm:presLayoutVars>
          <dgm:chPref val="3"/>
        </dgm:presLayoutVars>
      </dgm:prSet>
      <dgm:spPr/>
      <dgm:t>
        <a:bodyPr/>
        <a:lstStyle/>
        <a:p>
          <a:endParaRPr lang="en-US"/>
        </a:p>
      </dgm:t>
    </dgm:pt>
    <dgm:pt modelId="{3A050C38-CD59-45E1-842D-C112027926C0}" type="pres">
      <dgm:prSet presAssocID="{8DE96F8B-6516-4E11-A6F6-AE46CB1C46CB}" presName="parTransTwo" presStyleCnt="0"/>
      <dgm:spPr/>
    </dgm:pt>
    <dgm:pt modelId="{845ACF9B-381A-4135-AEC9-CA1F11DF140D}" type="pres">
      <dgm:prSet presAssocID="{8DE96F8B-6516-4E11-A6F6-AE46CB1C46CB}" presName="horzTwo" presStyleCnt="0"/>
      <dgm:spPr/>
    </dgm:pt>
    <dgm:pt modelId="{200941CE-BAED-43FD-8CC5-6FD2B6E9EEC9}" type="pres">
      <dgm:prSet presAssocID="{9B773E71-EB7D-4628-9AB7-57733E186C94}" presName="vertThree" presStyleCnt="0"/>
      <dgm:spPr/>
    </dgm:pt>
    <dgm:pt modelId="{6625FF76-D07E-4128-A0BE-AA0AA75600F3}" type="pres">
      <dgm:prSet presAssocID="{9B773E71-EB7D-4628-9AB7-57733E186C94}" presName="txThree" presStyleLbl="node3" presStyleIdx="2" presStyleCnt="3" custScaleX="123157" custLinFactNeighborX="-45702" custLinFactNeighborY="4498">
        <dgm:presLayoutVars>
          <dgm:chPref val="3"/>
        </dgm:presLayoutVars>
      </dgm:prSet>
      <dgm:spPr/>
      <dgm:t>
        <a:bodyPr/>
        <a:lstStyle/>
        <a:p>
          <a:endParaRPr lang="en-US"/>
        </a:p>
      </dgm:t>
    </dgm:pt>
    <dgm:pt modelId="{ABFAB28A-2F35-4822-9A00-3D167ACD489D}" type="pres">
      <dgm:prSet presAssocID="{9B773E71-EB7D-4628-9AB7-57733E186C94}" presName="horzThree" presStyleCnt="0"/>
      <dgm:spPr/>
    </dgm:pt>
  </dgm:ptLst>
  <dgm:cxnLst>
    <dgm:cxn modelId="{D4ADD3F2-D64D-4E7F-950F-1B554FF61CFB}" type="presOf" srcId="{8DE96F8B-6516-4E11-A6F6-AE46CB1C46CB}" destId="{AA4164A6-C11D-4B73-B263-E42FE719C054}" srcOrd="0" destOrd="0" presId="urn:microsoft.com/office/officeart/2005/8/layout/hierarchy4"/>
    <dgm:cxn modelId="{200B72F8-A64E-46E4-9E9C-DCC58F078B60}" srcId="{B214424F-3FBD-4102-AF00-86C418563977}" destId="{96FBB9C3-A0C8-4B9A-8FDB-AA4D5FA35BB7}" srcOrd="0" destOrd="0" parTransId="{6DE81317-15B3-4E5E-829A-FFA9A499D105}" sibTransId="{66FE2CB1-6AB7-4471-8836-93F996F9695B}"/>
    <dgm:cxn modelId="{7E344A35-68F5-4A87-8ED3-B8E5647AAEB6}" srcId="{F4C7BA5D-488C-4978-AEE4-07513F5B4C83}" destId="{8DE96F8B-6516-4E11-A6F6-AE46CB1C46CB}" srcOrd="1" destOrd="0" parTransId="{0D3ACEE2-54EE-434F-8AB3-D8B7A417BDE1}" sibTransId="{CD1771BE-DE89-4012-9E3B-DFEDD41956D0}"/>
    <dgm:cxn modelId="{350A8D4D-EC31-474F-8704-E89E773C9F8E}" srcId="{B214424F-3FBD-4102-AF00-86C418563977}" destId="{C12E8EDF-2525-428C-913C-1DF870289FD8}" srcOrd="1" destOrd="0" parTransId="{5A879D51-8207-4FF1-A91E-BF87D597A5F4}" sibTransId="{5AB3B425-3C50-4F93-83EE-C76F7879B812}"/>
    <dgm:cxn modelId="{21896198-DB64-416A-875E-EC252834B01D}" type="presOf" srcId="{96FBB9C3-A0C8-4B9A-8FDB-AA4D5FA35BB7}" destId="{62D89221-E3FF-4280-B661-5EE490F24AA1}" srcOrd="0" destOrd="0" presId="urn:microsoft.com/office/officeart/2005/8/layout/hierarchy4"/>
    <dgm:cxn modelId="{A076501A-E043-4D9E-9E1D-E7CB5B870241}" type="presOf" srcId="{9B773E71-EB7D-4628-9AB7-57733E186C94}" destId="{6625FF76-D07E-4128-A0BE-AA0AA75600F3}" srcOrd="0" destOrd="0" presId="urn:microsoft.com/office/officeart/2005/8/layout/hierarchy4"/>
    <dgm:cxn modelId="{142B7CB8-FE58-4F79-9E22-3BCA8662C6E3}" srcId="{F4C7BA5D-488C-4978-AEE4-07513F5B4C83}" destId="{B214424F-3FBD-4102-AF00-86C418563977}" srcOrd="0" destOrd="0" parTransId="{BE27899F-1915-4F33-8A81-48802AAA5D9E}" sibTransId="{BE333D8C-90F0-4EC5-8BCD-DE1B660A91DA}"/>
    <dgm:cxn modelId="{9AEA18C3-23F9-428F-819C-697F6158B80B}" srcId="{8DE96F8B-6516-4E11-A6F6-AE46CB1C46CB}" destId="{9B773E71-EB7D-4628-9AB7-57733E186C94}" srcOrd="0" destOrd="0" parTransId="{96510285-1E5E-4412-A1E9-D3819D03AE9A}" sibTransId="{A9DC4A68-0402-4726-8C2A-86052575837C}"/>
    <dgm:cxn modelId="{BF05D4F9-D4F0-4DD4-9DAA-8B7F85527200}" type="presOf" srcId="{B214424F-3FBD-4102-AF00-86C418563977}" destId="{876BB6E7-0FF3-42A8-A2B5-27D9524C6B8C}" srcOrd="0" destOrd="0" presId="urn:microsoft.com/office/officeart/2005/8/layout/hierarchy4"/>
    <dgm:cxn modelId="{15B3B2B6-FE7F-4F01-8ACA-74D98DF6F5AF}" type="presOf" srcId="{C12E8EDF-2525-428C-913C-1DF870289FD8}" destId="{CB9006B1-4830-4BE4-A153-38B216E0B5D9}" srcOrd="0" destOrd="0" presId="urn:microsoft.com/office/officeart/2005/8/layout/hierarchy4"/>
    <dgm:cxn modelId="{937A12DB-1758-49E9-9906-C236AD188484}" srcId="{E8131078-CBF2-4745-A743-93EB1DC2536F}" destId="{F4C7BA5D-488C-4978-AEE4-07513F5B4C83}" srcOrd="0" destOrd="0" parTransId="{59135C75-1EF8-4000-8AC2-1C2B07BB2F13}" sibTransId="{4C010D9B-CAAC-43C3-8BFE-27FB0C5BF195}"/>
    <dgm:cxn modelId="{21D99492-3650-4778-AAA9-65E8F5E709BF}" type="presOf" srcId="{F4C7BA5D-488C-4978-AEE4-07513F5B4C83}" destId="{9D63DF7E-69AF-4DF9-9E9B-F1457B6E216D}" srcOrd="0" destOrd="0" presId="urn:microsoft.com/office/officeart/2005/8/layout/hierarchy4"/>
    <dgm:cxn modelId="{2E2AD25E-22B9-44F9-B155-42F499E81DE1}" type="presOf" srcId="{E8131078-CBF2-4745-A743-93EB1DC2536F}" destId="{E9D696B7-5945-49D7-92BC-691397CB4FFE}" srcOrd="0" destOrd="0" presId="urn:microsoft.com/office/officeart/2005/8/layout/hierarchy4"/>
    <dgm:cxn modelId="{E5E075E6-A1CC-408E-924F-C676FC9972A9}" type="presParOf" srcId="{E9D696B7-5945-49D7-92BC-691397CB4FFE}" destId="{1CC72DF4-EAA2-4A58-9446-5E6BCBB45635}" srcOrd="0" destOrd="0" presId="urn:microsoft.com/office/officeart/2005/8/layout/hierarchy4"/>
    <dgm:cxn modelId="{2718BBD0-0F92-4FE5-AD87-126AF5451621}" type="presParOf" srcId="{1CC72DF4-EAA2-4A58-9446-5E6BCBB45635}" destId="{9D63DF7E-69AF-4DF9-9E9B-F1457B6E216D}" srcOrd="0" destOrd="0" presId="urn:microsoft.com/office/officeart/2005/8/layout/hierarchy4"/>
    <dgm:cxn modelId="{91FEAA5C-69DB-438F-B089-D93E827CC324}" type="presParOf" srcId="{1CC72DF4-EAA2-4A58-9446-5E6BCBB45635}" destId="{53FA3CA9-7E4E-43C8-9864-EDD8578C05F8}" srcOrd="1" destOrd="0" presId="urn:microsoft.com/office/officeart/2005/8/layout/hierarchy4"/>
    <dgm:cxn modelId="{AC5C9358-AF63-47C2-8DB8-F626CFDB9451}" type="presParOf" srcId="{1CC72DF4-EAA2-4A58-9446-5E6BCBB45635}" destId="{3A96A4F0-7D92-47D9-BA43-CD32473A22CE}" srcOrd="2" destOrd="0" presId="urn:microsoft.com/office/officeart/2005/8/layout/hierarchy4"/>
    <dgm:cxn modelId="{E7E19301-770E-499E-977A-FF588DFB48D3}" type="presParOf" srcId="{3A96A4F0-7D92-47D9-BA43-CD32473A22CE}" destId="{D706FAC2-13C7-4B7E-8CFC-A84E78CDF19C}" srcOrd="0" destOrd="0" presId="urn:microsoft.com/office/officeart/2005/8/layout/hierarchy4"/>
    <dgm:cxn modelId="{7DA3A32A-F23D-43F5-8FBD-B67122FCDC57}" type="presParOf" srcId="{D706FAC2-13C7-4B7E-8CFC-A84E78CDF19C}" destId="{876BB6E7-0FF3-42A8-A2B5-27D9524C6B8C}" srcOrd="0" destOrd="0" presId="urn:microsoft.com/office/officeart/2005/8/layout/hierarchy4"/>
    <dgm:cxn modelId="{66D9EB7A-C0FF-4E28-9FF2-7190929C3645}" type="presParOf" srcId="{D706FAC2-13C7-4B7E-8CFC-A84E78CDF19C}" destId="{3419E9CB-9F89-4643-9F3C-0A7A524A06A6}" srcOrd="1" destOrd="0" presId="urn:microsoft.com/office/officeart/2005/8/layout/hierarchy4"/>
    <dgm:cxn modelId="{E2218FEA-CC55-4E9F-AB72-92E63400C383}" type="presParOf" srcId="{D706FAC2-13C7-4B7E-8CFC-A84E78CDF19C}" destId="{A32021C0-DF6A-41D1-A310-A05CE0FC7563}" srcOrd="2" destOrd="0" presId="urn:microsoft.com/office/officeart/2005/8/layout/hierarchy4"/>
    <dgm:cxn modelId="{CAD74AD2-2FCD-461B-8F74-5C7352911061}" type="presParOf" srcId="{A32021C0-DF6A-41D1-A310-A05CE0FC7563}" destId="{16851D35-8936-471E-B083-7A086E423D5F}" srcOrd="0" destOrd="0" presId="urn:microsoft.com/office/officeart/2005/8/layout/hierarchy4"/>
    <dgm:cxn modelId="{D41A00B0-9B99-445E-A136-48D5D3909072}" type="presParOf" srcId="{16851D35-8936-471E-B083-7A086E423D5F}" destId="{62D89221-E3FF-4280-B661-5EE490F24AA1}" srcOrd="0" destOrd="0" presId="urn:microsoft.com/office/officeart/2005/8/layout/hierarchy4"/>
    <dgm:cxn modelId="{9BFD3EDF-355B-4664-B92D-B7C6376DBA7D}" type="presParOf" srcId="{16851D35-8936-471E-B083-7A086E423D5F}" destId="{5534892F-550B-4A2D-B068-3302CBFB3BD7}" srcOrd="1" destOrd="0" presId="urn:microsoft.com/office/officeart/2005/8/layout/hierarchy4"/>
    <dgm:cxn modelId="{9269BD5C-5320-4642-8431-EF562CEC6C55}" type="presParOf" srcId="{A32021C0-DF6A-41D1-A310-A05CE0FC7563}" destId="{8A9841AE-146C-48C9-B168-4C23BDEF740C}" srcOrd="1" destOrd="0" presId="urn:microsoft.com/office/officeart/2005/8/layout/hierarchy4"/>
    <dgm:cxn modelId="{8E523599-D442-4FE4-BE81-8CF65284577E}" type="presParOf" srcId="{A32021C0-DF6A-41D1-A310-A05CE0FC7563}" destId="{A770AE71-6294-42DB-B844-37FAC9ECE8C2}" srcOrd="2" destOrd="0" presId="urn:microsoft.com/office/officeart/2005/8/layout/hierarchy4"/>
    <dgm:cxn modelId="{4BC6B22F-B7C7-47AE-AB1F-353A9BA15704}" type="presParOf" srcId="{A770AE71-6294-42DB-B844-37FAC9ECE8C2}" destId="{CB9006B1-4830-4BE4-A153-38B216E0B5D9}" srcOrd="0" destOrd="0" presId="urn:microsoft.com/office/officeart/2005/8/layout/hierarchy4"/>
    <dgm:cxn modelId="{E1B0B2BE-C6A3-4F5A-909C-5D5E0996067C}" type="presParOf" srcId="{A770AE71-6294-42DB-B844-37FAC9ECE8C2}" destId="{B749C056-4002-4192-B5E3-A3B9335ECE73}" srcOrd="1" destOrd="0" presId="urn:microsoft.com/office/officeart/2005/8/layout/hierarchy4"/>
    <dgm:cxn modelId="{8F28992A-6D75-4D00-B92E-8E4CC75A188E}" type="presParOf" srcId="{3A96A4F0-7D92-47D9-BA43-CD32473A22CE}" destId="{68379EDF-0D00-4B2F-8100-887F34597526}" srcOrd="1" destOrd="0" presId="urn:microsoft.com/office/officeart/2005/8/layout/hierarchy4"/>
    <dgm:cxn modelId="{84F081E6-D2D9-4F00-8228-5F4CC06AB5BD}" type="presParOf" srcId="{3A96A4F0-7D92-47D9-BA43-CD32473A22CE}" destId="{A80A6DA2-6D67-4742-84A8-ED5BD375A3ED}" srcOrd="2" destOrd="0" presId="urn:microsoft.com/office/officeart/2005/8/layout/hierarchy4"/>
    <dgm:cxn modelId="{DC8C07F8-C4BF-476C-802E-DC8F736F3C63}" type="presParOf" srcId="{A80A6DA2-6D67-4742-84A8-ED5BD375A3ED}" destId="{AA4164A6-C11D-4B73-B263-E42FE719C054}" srcOrd="0" destOrd="0" presId="urn:microsoft.com/office/officeart/2005/8/layout/hierarchy4"/>
    <dgm:cxn modelId="{48FCBBAF-CABC-40DB-8675-EF79AA75AAAC}" type="presParOf" srcId="{A80A6DA2-6D67-4742-84A8-ED5BD375A3ED}" destId="{3A050C38-CD59-45E1-842D-C112027926C0}" srcOrd="1" destOrd="0" presId="urn:microsoft.com/office/officeart/2005/8/layout/hierarchy4"/>
    <dgm:cxn modelId="{E6F7FC38-554D-43C4-9D13-1F654F1C7197}" type="presParOf" srcId="{A80A6DA2-6D67-4742-84A8-ED5BD375A3ED}" destId="{845ACF9B-381A-4135-AEC9-CA1F11DF140D}" srcOrd="2" destOrd="0" presId="urn:microsoft.com/office/officeart/2005/8/layout/hierarchy4"/>
    <dgm:cxn modelId="{F048348D-B28B-4ECE-9B81-DCD9D5FD6311}" type="presParOf" srcId="{845ACF9B-381A-4135-AEC9-CA1F11DF140D}" destId="{200941CE-BAED-43FD-8CC5-6FD2B6E9EEC9}" srcOrd="0" destOrd="0" presId="urn:microsoft.com/office/officeart/2005/8/layout/hierarchy4"/>
    <dgm:cxn modelId="{76D8C935-A640-4844-A42D-4A377BD4B693}" type="presParOf" srcId="{200941CE-BAED-43FD-8CC5-6FD2B6E9EEC9}" destId="{6625FF76-D07E-4128-A0BE-AA0AA75600F3}" srcOrd="0" destOrd="0" presId="urn:microsoft.com/office/officeart/2005/8/layout/hierarchy4"/>
    <dgm:cxn modelId="{210AA8BA-1A78-47EA-A3BA-192C290F87E0}" type="presParOf" srcId="{200941CE-BAED-43FD-8CC5-6FD2B6E9EEC9}" destId="{ABFAB28A-2F35-4822-9A00-3D167ACD489D}" srcOrd="1" destOrd="0" presId="urn:microsoft.com/office/officeart/2005/8/layout/hierarchy4"/>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E3190015-CE22-42F9-BCAD-C236C2EBB19F}"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DBE040-372C-4B44-8122-11106B2818E2}" type="datetimeFigureOut">
              <a:rPr lang="en-US" smtClean="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90015-CE22-42F9-BCAD-C236C2EBB19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CDBE040-372C-4B44-8122-11106B2818E2}" type="datetimeFigureOut">
              <a:rPr lang="en-US" smtClean="0"/>
              <a:pPr/>
              <a:t>2/4/2020</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3190015-CE22-42F9-BCAD-C236C2EBB19F}"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2"/><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3"/><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4"/><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audio" Target="../media/audio5"/><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6"/><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7"/><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8"/><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9"/><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0"/><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1"/><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2"/><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2"/><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audio" Target="../media/audio13"/><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4"/><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audio" Target="../media/audio15"/><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6"/><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5"/><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8"/><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4"/><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2"/><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600199"/>
          </a:xfrm>
        </p:spPr>
        <p:txBody>
          <a:bodyPr>
            <a:normAutofit fontScale="90000"/>
          </a:bodyPr>
          <a:lstStyle/>
          <a:p>
            <a:r>
              <a:rPr lang="en-US" dirty="0" smtClean="0">
                <a:solidFill>
                  <a:srgbClr val="FF0000"/>
                </a:solidFill>
              </a:rPr>
              <a:t>Topic</a:t>
            </a:r>
            <a:r>
              <a:rPr lang="en-US" dirty="0" smtClean="0"/>
              <a:t> </a:t>
            </a:r>
            <a:br>
              <a:rPr lang="en-US" dirty="0" smtClean="0"/>
            </a:br>
            <a:r>
              <a:rPr lang="en-US" dirty="0" smtClean="0">
                <a:solidFill>
                  <a:schemeClr val="accent1">
                    <a:lumMod val="50000"/>
                  </a:schemeClr>
                </a:solidFill>
              </a:rPr>
              <a:t>Advertisement Media</a:t>
            </a:r>
            <a:endParaRPr lang="en-US" dirty="0">
              <a:solidFill>
                <a:schemeClr val="accent1">
                  <a:lumMod val="50000"/>
                </a:schemeClr>
              </a:solidFill>
            </a:endParaRPr>
          </a:p>
        </p:txBody>
      </p:sp>
      <p:sp>
        <p:nvSpPr>
          <p:cNvPr id="3" name="Subtitle 2"/>
          <p:cNvSpPr>
            <a:spLocks noGrp="1"/>
          </p:cNvSpPr>
          <p:nvPr>
            <p:ph type="subTitle" idx="1"/>
          </p:nvPr>
        </p:nvSpPr>
        <p:spPr>
          <a:xfrm>
            <a:off x="1371600" y="2667000"/>
            <a:ext cx="6400800" cy="3581400"/>
          </a:xfrm>
        </p:spPr>
        <p:txBody>
          <a:bodyPr>
            <a:noAutofit/>
          </a:bodyPr>
          <a:lstStyle/>
          <a:p>
            <a:r>
              <a:rPr lang="en-US" sz="4000" dirty="0" smtClean="0">
                <a:solidFill>
                  <a:srgbClr val="FFFF00"/>
                </a:solidFill>
              </a:rPr>
              <a:t>B.Com 2</a:t>
            </a:r>
            <a:r>
              <a:rPr lang="en-US" sz="4000" baseline="30000" dirty="0" smtClean="0">
                <a:solidFill>
                  <a:srgbClr val="FFFF00"/>
                </a:solidFill>
              </a:rPr>
              <a:t>nd</a:t>
            </a:r>
            <a:r>
              <a:rPr lang="en-US" sz="4000" dirty="0" smtClean="0">
                <a:solidFill>
                  <a:srgbClr val="FFFF00"/>
                </a:solidFill>
              </a:rPr>
              <a:t> year</a:t>
            </a:r>
          </a:p>
          <a:p>
            <a:r>
              <a:rPr lang="en-US" sz="4000" dirty="0" smtClean="0">
                <a:solidFill>
                  <a:srgbClr val="FFFF00"/>
                </a:solidFill>
              </a:rPr>
              <a:t>By</a:t>
            </a:r>
          </a:p>
          <a:p>
            <a:r>
              <a:rPr lang="en-US" sz="4000" dirty="0" smtClean="0">
                <a:solidFill>
                  <a:srgbClr val="FFFF00"/>
                </a:solidFill>
              </a:rPr>
              <a:t>Mrs. Anita </a:t>
            </a:r>
          </a:p>
          <a:p>
            <a:r>
              <a:rPr lang="en-US" sz="4000" dirty="0" smtClean="0">
                <a:solidFill>
                  <a:srgbClr val="FFFF00"/>
                </a:solidFill>
              </a:rPr>
              <a:t>Assistant professer in</a:t>
            </a:r>
          </a:p>
          <a:p>
            <a:r>
              <a:rPr lang="en-US" sz="4000" dirty="0" smtClean="0">
                <a:solidFill>
                  <a:srgbClr val="FFFF00"/>
                </a:solidFill>
              </a:rPr>
              <a:t>Commerce Department</a:t>
            </a:r>
            <a:endParaRPr lang="en-US" sz="4000" dirty="0">
              <a:solidFill>
                <a:srgbClr val="FFFF00"/>
              </a:solidFill>
            </a:endParaRPr>
          </a:p>
        </p:txBody>
      </p:sp>
    </p:spTree>
  </p:cSld>
  <p:clrMapOvr>
    <a:masterClrMapping/>
  </p:clrMapOvr>
  <p:transition>
    <p:fade thruBlk="1"/>
    <p:sndAc>
      <p:stSnd>
        <p:snd r:embed="rId2" name="applause.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95400"/>
            <a:ext cx="5638800" cy="1143000"/>
          </a:xfrm>
        </p:spPr>
        <p:txBody>
          <a:bodyPr>
            <a:normAutofit fontScale="90000"/>
          </a:bodyPr>
          <a:lstStyle/>
          <a:p>
            <a:pPr>
              <a:buFont typeface="Wingdings" pitchFamily="2" charset="2"/>
              <a:buChar char="q"/>
            </a:pPr>
            <a:r>
              <a:rPr lang="en-US" sz="6700" dirty="0" smtClean="0"/>
              <a:t>Meaning</a:t>
            </a:r>
            <a:r>
              <a:rPr lang="en-US" dirty="0" smtClean="0"/>
              <a:t/>
            </a:r>
            <a:br>
              <a:rPr lang="en-US" dirty="0" smtClean="0"/>
            </a:br>
            <a:endParaRPr lang="en-US" dirty="0"/>
          </a:p>
        </p:txBody>
      </p:sp>
      <p:sp>
        <p:nvSpPr>
          <p:cNvPr id="3" name="Content Placeholder 2"/>
          <p:cNvSpPr>
            <a:spLocks noGrp="1"/>
          </p:cNvSpPr>
          <p:nvPr>
            <p:ph idx="1"/>
          </p:nvPr>
        </p:nvSpPr>
        <p:spPr>
          <a:xfrm>
            <a:off x="533400" y="2468880"/>
            <a:ext cx="8229600" cy="3703320"/>
          </a:xfrm>
        </p:spPr>
        <p:txBody>
          <a:bodyPr/>
          <a:lstStyle/>
          <a:p>
            <a:pPr algn="just"/>
            <a:r>
              <a:rPr lang="en-US" dirty="0" smtClean="0"/>
              <a:t>A media is the carrier of advertisement message. It is the means to deliver the advertisement message. Advertisement media is a means through which advertisers communicate their message to likely customers to influence them with a view to know and decided about the product or service advertised.</a:t>
            </a:r>
            <a:endParaRPr lang="en-US" dirty="0"/>
          </a:p>
        </p:txBody>
      </p:sp>
    </p:spTree>
  </p:cSld>
  <p:clrMapOvr>
    <a:masterClrMapping/>
  </p:clrMapOvr>
  <p:transition>
    <p:dissolve/>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q"/>
            </a:pPr>
            <a:r>
              <a:rPr lang="en-US" sz="6700" dirty="0" smtClean="0"/>
              <a:t>Definition</a:t>
            </a:r>
            <a:endParaRPr lang="en-US" dirty="0"/>
          </a:p>
        </p:txBody>
      </p:sp>
      <p:sp>
        <p:nvSpPr>
          <p:cNvPr id="3" name="Content Placeholder 2"/>
          <p:cNvSpPr>
            <a:spLocks noGrp="1"/>
          </p:cNvSpPr>
          <p:nvPr>
            <p:ph idx="1"/>
          </p:nvPr>
        </p:nvSpPr>
        <p:spPr/>
        <p:txBody>
          <a:bodyPr/>
          <a:lstStyle/>
          <a:p>
            <a:pPr algn="just">
              <a:lnSpc>
                <a:spcPct val="150000"/>
              </a:lnSpc>
              <a:buNone/>
            </a:pPr>
            <a:r>
              <a:rPr lang="en-US" sz="3600" b="1" dirty="0" smtClean="0"/>
              <a:t>According to Brennan, </a:t>
            </a:r>
            <a:r>
              <a:rPr lang="en-US" dirty="0" smtClean="0"/>
              <a:t>“The term media embraces each and every method that the advertiser has at his command to carry his message to the public.”</a:t>
            </a:r>
            <a:endParaRPr lang="en-US" b="1" dirty="0"/>
          </a:p>
        </p:txBody>
      </p:sp>
    </p:spTree>
  </p:cSld>
  <p:clrMapOvr>
    <a:masterClrMapping/>
  </p:clrMapOvr>
  <p:transition>
    <p:wipe dir="d"/>
    <p:sndAc>
      <p:stSnd>
        <p:snd r:embed="rId2" name="bomb.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Wingdings" pitchFamily="2" charset="2"/>
              <a:buChar char="q"/>
            </a:pPr>
            <a:r>
              <a:rPr lang="en-US" dirty="0" smtClean="0"/>
              <a:t>Types of Advertising Media</a:t>
            </a:r>
            <a:endParaRPr lang="en-US" dirty="0"/>
          </a:p>
        </p:txBody>
      </p:sp>
      <p:sp>
        <p:nvSpPr>
          <p:cNvPr id="3" name="Content Placeholder 2"/>
          <p:cNvSpPr>
            <a:spLocks noGrp="1"/>
          </p:cNvSpPr>
          <p:nvPr>
            <p:ph idx="1"/>
          </p:nvPr>
        </p:nvSpPr>
        <p:spPr>
          <a:xfrm>
            <a:off x="457200" y="2286000"/>
            <a:ext cx="8229600" cy="4038600"/>
          </a:xfrm>
        </p:spPr>
        <p:txBody>
          <a:bodyPr>
            <a:normAutofit/>
          </a:bodyPr>
          <a:lstStyle/>
          <a:p>
            <a:pPr algn="just"/>
            <a:r>
              <a:rPr lang="en-US" dirty="0" smtClean="0"/>
              <a:t>Media is a mean through which the advertising message is conveyed to the consumers. Media selection is possible when one knows about the ‘reach’ and ‘impact’ of the each media. Media selection, or planning is therefore, is the study of different advertising medias in depth because that facilitates media selection and development of media-mix. </a:t>
            </a:r>
            <a:endParaRPr lang="en-US" dirty="0"/>
          </a:p>
        </p:txBody>
      </p:sp>
    </p:spTree>
  </p:cSld>
  <p:clrMapOvr>
    <a:masterClrMapping/>
  </p:clrMapOvr>
  <p:transition>
    <p:wipe/>
    <p:sndAc>
      <p:stSnd>
        <p:snd r:embed="rId2" name="breeze.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228600"/>
          </a:xfrm>
        </p:spPr>
        <p:txBody>
          <a:bodyPr>
            <a:normAutofit fontScale="90000"/>
          </a:bodyPr>
          <a:lstStyle/>
          <a:p>
            <a:endParaRPr lang="en-US" dirty="0"/>
          </a:p>
        </p:txBody>
      </p:sp>
      <p:graphicFrame>
        <p:nvGraphicFramePr>
          <p:cNvPr id="4" name="Content Placeholder 3"/>
          <p:cNvGraphicFramePr>
            <a:graphicFrameLocks noGrp="1"/>
          </p:cNvGraphicFramePr>
          <p:nvPr>
            <p:ph idx="1"/>
          </p:nvPr>
        </p:nvGraphicFramePr>
        <p:xfrm>
          <a:off x="381000" y="304800"/>
          <a:ext cx="83820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sndAc>
      <p:stSnd>
        <p:snd r:embed="rId2" name="camera.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Wingdings" pitchFamily="2" charset="2"/>
              <a:buChar char="q"/>
            </a:pPr>
            <a:r>
              <a:rPr lang="en-US" sz="5400" dirty="0" smtClean="0"/>
              <a:t>Press Advertising</a:t>
            </a:r>
            <a:endParaRPr lang="en-US" dirty="0"/>
          </a:p>
        </p:txBody>
      </p:sp>
      <p:sp>
        <p:nvSpPr>
          <p:cNvPr id="3" name="Content Placeholder 2"/>
          <p:cNvSpPr>
            <a:spLocks noGrp="1"/>
          </p:cNvSpPr>
          <p:nvPr>
            <p:ph idx="1"/>
          </p:nvPr>
        </p:nvSpPr>
        <p:spPr>
          <a:xfrm>
            <a:off x="457200" y="2057400"/>
            <a:ext cx="8458200" cy="4068763"/>
          </a:xfrm>
        </p:spPr>
        <p:txBody>
          <a:bodyPr>
            <a:normAutofit lnSpcReduction="10000"/>
          </a:bodyPr>
          <a:lstStyle/>
          <a:p>
            <a:pPr algn="just">
              <a:lnSpc>
                <a:spcPct val="150000"/>
              </a:lnSpc>
            </a:pPr>
            <a:r>
              <a:rPr lang="en-US" dirty="0" smtClean="0"/>
              <a:t>Press advertising is also known as ‘Print Media’  and ‘Press Media’. It is an important media to carry the advertising message in print to the target consumers. Advertising in newspapers, magazines, journals etc. is called as press advertising. It is the most popular, effective and widely used means of advertising. It is the most economic media of advertising.</a:t>
            </a:r>
            <a:endParaRPr lang="en-US" dirty="0"/>
          </a:p>
        </p:txBody>
      </p:sp>
    </p:spTree>
  </p:cSld>
  <p:clrMapOvr>
    <a:masterClrMapping/>
  </p:clrMapOvr>
  <p:transition>
    <p:wipe dir="u"/>
    <p:sndAc>
      <p:stSnd>
        <p:snd r:embed="rId2" name="cashreg.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447800"/>
          </a:xfrm>
        </p:spPr>
        <p:txBody>
          <a:bodyPr>
            <a:normAutofit fontScale="90000"/>
          </a:bodyPr>
          <a:lstStyle/>
          <a:p>
            <a:pPr>
              <a:buFont typeface="Wingdings" pitchFamily="2" charset="2"/>
              <a:buChar char="v"/>
            </a:pPr>
            <a:r>
              <a:rPr lang="en-US" sz="5400" dirty="0" smtClean="0"/>
              <a:t>Features of Press Advertising</a:t>
            </a:r>
            <a:endParaRPr lang="en-US" dirty="0"/>
          </a:p>
        </p:txBody>
      </p:sp>
      <p:sp>
        <p:nvSpPr>
          <p:cNvPr id="3" name="Content Placeholder 2"/>
          <p:cNvSpPr>
            <a:spLocks noGrp="1"/>
          </p:cNvSpPr>
          <p:nvPr>
            <p:ph idx="1"/>
          </p:nvPr>
        </p:nvSpPr>
        <p:spPr>
          <a:xfrm>
            <a:off x="457200" y="1828800"/>
            <a:ext cx="8229600" cy="4526280"/>
          </a:xfrm>
        </p:spPr>
        <p:txBody>
          <a:bodyPr>
            <a:normAutofit/>
          </a:bodyPr>
          <a:lstStyle/>
          <a:p>
            <a:pPr marL="514350" indent="-514350">
              <a:buFont typeface="+mj-lt"/>
              <a:buAutoNum type="arabicPeriod"/>
            </a:pPr>
            <a:r>
              <a:rPr lang="en-US" dirty="0" smtClean="0"/>
              <a:t>It is economical.</a:t>
            </a:r>
          </a:p>
          <a:p>
            <a:pPr marL="514350" indent="-514350">
              <a:buFont typeface="+mj-lt"/>
              <a:buAutoNum type="arabicPeriod"/>
            </a:pPr>
            <a:r>
              <a:rPr lang="en-US" dirty="0" smtClean="0"/>
              <a:t>It is quick in action.</a:t>
            </a:r>
          </a:p>
          <a:p>
            <a:pPr marL="514350" indent="-514350">
              <a:buFont typeface="+mj-lt"/>
              <a:buAutoNum type="arabicPeriod"/>
            </a:pPr>
            <a:r>
              <a:rPr lang="en-US" dirty="0" smtClean="0"/>
              <a:t>It has a longer life.</a:t>
            </a:r>
          </a:p>
          <a:p>
            <a:pPr marL="514350" indent="-514350">
              <a:buFont typeface="+mj-lt"/>
              <a:buAutoNum type="arabicPeriod"/>
            </a:pPr>
            <a:r>
              <a:rPr lang="en-US" dirty="0" smtClean="0"/>
              <a:t>Wide coverage is possible.</a:t>
            </a:r>
          </a:p>
          <a:p>
            <a:pPr marL="514350" indent="-514350">
              <a:buFont typeface="+mj-lt"/>
              <a:buAutoNum type="arabicPeriod"/>
            </a:pPr>
            <a:r>
              <a:rPr lang="en-US" dirty="0" smtClean="0"/>
              <a:t>Varieties of advertising is possible.</a:t>
            </a:r>
          </a:p>
          <a:p>
            <a:pPr marL="514350" indent="-514350" algn="just">
              <a:buFont typeface="+mj-lt"/>
              <a:buAutoNum type="arabicPeriod"/>
            </a:pPr>
            <a:r>
              <a:rPr lang="en-US" dirty="0" smtClean="0"/>
              <a:t>Detailed information can be given.</a:t>
            </a:r>
          </a:p>
          <a:p>
            <a:pPr marL="514350" indent="-514350">
              <a:buFont typeface="+mj-lt"/>
              <a:buAutoNum type="arabicPeriod"/>
            </a:pPr>
            <a:r>
              <a:rPr lang="en-US" dirty="0" smtClean="0"/>
              <a:t>More effective for all purposes.</a:t>
            </a:r>
          </a:p>
          <a:p>
            <a:pPr marL="514350" indent="-514350">
              <a:buFont typeface="+mj-lt"/>
              <a:buAutoNum type="arabicPeriod"/>
            </a:pPr>
            <a:r>
              <a:rPr lang="en-US" dirty="0" smtClean="0"/>
              <a:t>Advertising effectiveness can be measured.</a:t>
            </a:r>
            <a:endParaRPr lang="en-US" dirty="0"/>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600200"/>
          </a:xfrm>
        </p:spPr>
        <p:txBody>
          <a:bodyPr>
            <a:normAutofit fontScale="90000"/>
          </a:bodyPr>
          <a:lstStyle/>
          <a:p>
            <a:pPr>
              <a:buFont typeface="Wingdings" pitchFamily="2" charset="2"/>
              <a:buChar char="§"/>
            </a:pPr>
            <a:r>
              <a:rPr lang="en-US" sz="6000" dirty="0" smtClean="0"/>
              <a:t>Forms of Press Advertising</a:t>
            </a:r>
            <a:endParaRPr lang="en-US" dirty="0"/>
          </a:p>
        </p:txBody>
      </p:sp>
      <p:sp>
        <p:nvSpPr>
          <p:cNvPr id="3" name="Content Placeholder 2"/>
          <p:cNvSpPr>
            <a:spLocks noGrp="1"/>
          </p:cNvSpPr>
          <p:nvPr>
            <p:ph idx="1"/>
          </p:nvPr>
        </p:nvSpPr>
        <p:spPr>
          <a:xfrm>
            <a:off x="457200" y="2285999"/>
            <a:ext cx="8229600" cy="3886517"/>
          </a:xfrm>
        </p:spPr>
        <p:txBody>
          <a:bodyPr/>
          <a:lstStyle/>
          <a:p>
            <a:r>
              <a:rPr lang="en-US" sz="4000" dirty="0" smtClean="0"/>
              <a:t>Press media takes the following two forms:</a:t>
            </a:r>
          </a:p>
          <a:p>
            <a:pPr marL="571500" indent="-571500">
              <a:buFont typeface="+mj-lt"/>
              <a:buAutoNum type="romanUcPeriod"/>
            </a:pPr>
            <a:r>
              <a:rPr lang="en-US" sz="4800" dirty="0" smtClean="0"/>
              <a:t>Newspapers</a:t>
            </a:r>
          </a:p>
          <a:p>
            <a:pPr marL="571500" indent="-571500">
              <a:buFont typeface="+mj-lt"/>
              <a:buAutoNum type="romanUcPeriod"/>
            </a:pPr>
            <a:r>
              <a:rPr lang="en-US" sz="4800" dirty="0" smtClean="0"/>
              <a:t>Magazines and journals</a:t>
            </a:r>
            <a:endParaRPr lang="en-US" sz="4000" dirty="0"/>
          </a:p>
        </p:txBody>
      </p:sp>
    </p:spTree>
  </p:cSld>
  <p:clrMapOvr>
    <a:masterClrMapping/>
  </p:clrMapOvr>
  <p:transition>
    <p:pull dir="d"/>
    <p:sndAc>
      <p:stSnd>
        <p:snd r:embed="rId2" name="click.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742950" indent="-742950">
              <a:buFont typeface="Wingdings" pitchFamily="2" charset="2"/>
              <a:buChar char="§"/>
            </a:pPr>
            <a:r>
              <a:rPr lang="en-US" sz="6000" dirty="0" smtClean="0"/>
              <a:t>1. Newspapers</a:t>
            </a:r>
            <a:endParaRPr lang="en-US" dirty="0"/>
          </a:p>
        </p:txBody>
      </p:sp>
      <p:sp>
        <p:nvSpPr>
          <p:cNvPr id="3" name="Content Placeholder 2"/>
          <p:cNvSpPr>
            <a:spLocks noGrp="1"/>
          </p:cNvSpPr>
          <p:nvPr>
            <p:ph idx="1"/>
          </p:nvPr>
        </p:nvSpPr>
        <p:spPr/>
        <p:txBody>
          <a:bodyPr>
            <a:normAutofit/>
          </a:bodyPr>
          <a:lstStyle/>
          <a:p>
            <a:pPr algn="just">
              <a:buNone/>
            </a:pPr>
            <a:r>
              <a:rPr lang="en-US" dirty="0"/>
              <a:t> </a:t>
            </a:r>
            <a:r>
              <a:rPr lang="en-US" dirty="0" smtClean="0"/>
              <a:t>   Now a days newspaper are the best and popular medium for advertising. It reaches every nook and corner of the country. It is the most powerful selling force. The word ‘NEWS’ represents the four directions of the universe i.e. North, East, West and south. Newspaper is one that gives news, views, opinions, comments, interpretations, political cultural, ecological, meteriological and wide variety of walks of fast changing life.</a:t>
            </a:r>
            <a:endParaRPr lang="en-US" dirty="0"/>
          </a:p>
        </p:txBody>
      </p:sp>
    </p:spTree>
  </p:cSld>
  <p:clrMapOvr>
    <a:masterClrMapping/>
  </p:clrMapOvr>
  <p:transition>
    <p:pull dir="ru"/>
    <p:sndAc>
      <p:stSnd>
        <p:snd r:embed="rId2" name="coin.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524000"/>
          </a:xfrm>
        </p:spPr>
        <p:txBody>
          <a:bodyPr>
            <a:normAutofit fontScale="90000"/>
          </a:bodyPr>
          <a:lstStyle/>
          <a:p>
            <a:pPr>
              <a:buFont typeface="Wingdings" pitchFamily="2" charset="2"/>
              <a:buChar char="q"/>
            </a:pPr>
            <a:r>
              <a:rPr lang="en-US" sz="4900" dirty="0" smtClean="0"/>
              <a:t>Different forms of </a:t>
            </a:r>
            <a:r>
              <a:rPr lang="en-US" sz="4900" dirty="0"/>
              <a:t>N</a:t>
            </a:r>
            <a:r>
              <a:rPr lang="en-US" sz="4900" dirty="0" smtClean="0"/>
              <a:t>ewspaper Advertisement</a:t>
            </a:r>
            <a:endParaRPr lang="en-US" dirty="0"/>
          </a:p>
        </p:txBody>
      </p:sp>
      <p:sp>
        <p:nvSpPr>
          <p:cNvPr id="3" name="Content Placeholder 2"/>
          <p:cNvSpPr>
            <a:spLocks noGrp="1"/>
          </p:cNvSpPr>
          <p:nvPr>
            <p:ph idx="1"/>
          </p:nvPr>
        </p:nvSpPr>
        <p:spPr>
          <a:xfrm>
            <a:off x="457200" y="2362200"/>
            <a:ext cx="8229600" cy="4038600"/>
          </a:xfrm>
        </p:spPr>
        <p:txBody>
          <a:bodyPr/>
          <a:lstStyle/>
          <a:p>
            <a:pPr marL="571500" indent="-571500" algn="just">
              <a:lnSpc>
                <a:spcPct val="200000"/>
              </a:lnSpc>
              <a:buFont typeface="+mj-lt"/>
              <a:buAutoNum type="romanLcPeriod"/>
            </a:pPr>
            <a:r>
              <a:rPr lang="en-US" dirty="0" smtClean="0"/>
              <a:t>Classified Advertisements:</a:t>
            </a:r>
          </a:p>
          <a:p>
            <a:pPr marL="571500" indent="-571500" algn="just">
              <a:lnSpc>
                <a:spcPct val="200000"/>
              </a:lnSpc>
              <a:buFont typeface="+mj-lt"/>
              <a:buAutoNum type="romanLcPeriod"/>
            </a:pPr>
            <a:r>
              <a:rPr lang="en-US" dirty="0" smtClean="0"/>
              <a:t>General Advertisements:</a:t>
            </a:r>
          </a:p>
          <a:p>
            <a:pPr marL="571500" indent="-571500" algn="just">
              <a:lnSpc>
                <a:spcPct val="200000"/>
              </a:lnSpc>
              <a:buFont typeface="+mj-lt"/>
              <a:buAutoNum type="romanLcPeriod"/>
            </a:pPr>
            <a:r>
              <a:rPr lang="en-US" dirty="0" smtClean="0"/>
              <a:t>Teaser Advertisements:</a:t>
            </a:r>
          </a:p>
          <a:p>
            <a:pPr marL="571500" indent="-571500" algn="just">
              <a:lnSpc>
                <a:spcPct val="200000"/>
              </a:lnSpc>
              <a:buFont typeface="+mj-lt"/>
              <a:buAutoNum type="romanLcPeriod"/>
            </a:pPr>
            <a:r>
              <a:rPr lang="en-US" dirty="0" smtClean="0"/>
              <a:t>News Type Advertisements:</a:t>
            </a:r>
          </a:p>
          <a:p>
            <a:pPr marL="571500" indent="-571500">
              <a:buNone/>
            </a:pPr>
            <a:endParaRPr lang="en-US" dirty="0"/>
          </a:p>
        </p:txBody>
      </p:sp>
    </p:spTree>
  </p:cSld>
  <p:clrMapOvr>
    <a:masterClrMapping/>
  </p:clrMapOvr>
  <p:transition>
    <p:zoom dir="in"/>
    <p:sndAc>
      <p:stSnd>
        <p:snd r:embed="rId2" name="drumroll.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
            </a:pPr>
            <a:r>
              <a:rPr lang="en-US" sz="5400" dirty="0" smtClean="0"/>
              <a:t> 2.  Magazines and Journals</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Another media under press advertising is magazines and journals. These are published periodically at regular intervals, therefore these are also called as periodicals. These are good media of advertising, because magazines and journals are read leisurely when the reader is mentally prepared to receive advertisements. It has a long effective life.</a:t>
            </a:r>
            <a:r>
              <a:rPr lang="en-US" dirty="0"/>
              <a:t> </a:t>
            </a:r>
            <a:endParaRPr lang="en-US" dirty="0" smtClean="0"/>
          </a:p>
        </p:txBody>
      </p:sp>
    </p:spTree>
  </p:cSld>
  <p:clrMapOvr>
    <a:masterClrMapping/>
  </p:clrMapOvr>
  <p:transition>
    <p:zoom/>
    <p:sndAc>
      <p:stSnd>
        <p:snd r:embed="rId2" name="explode.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q"/>
            </a:pPr>
            <a:r>
              <a:rPr lang="en-US" sz="6000" dirty="0" smtClean="0"/>
              <a:t> Outdoor Advertising</a:t>
            </a:r>
            <a:endParaRPr lang="en-US" dirty="0"/>
          </a:p>
        </p:txBody>
      </p:sp>
      <p:sp>
        <p:nvSpPr>
          <p:cNvPr id="3" name="Content Placeholder 2"/>
          <p:cNvSpPr>
            <a:spLocks noGrp="1"/>
          </p:cNvSpPr>
          <p:nvPr>
            <p:ph idx="1"/>
          </p:nvPr>
        </p:nvSpPr>
        <p:spPr/>
        <p:txBody>
          <a:bodyPr>
            <a:normAutofit/>
          </a:bodyPr>
          <a:lstStyle/>
          <a:p>
            <a:pPr algn="just">
              <a:buNone/>
            </a:pPr>
            <a:r>
              <a:rPr lang="en-US" i="1" dirty="0" smtClean="0"/>
              <a:t>   ‘Outdoor Advertising’ </a:t>
            </a:r>
            <a:r>
              <a:rPr lang="en-US" dirty="0" smtClean="0"/>
              <a:t>Is also known as </a:t>
            </a:r>
            <a:r>
              <a:rPr lang="en-US" i="1" dirty="0" smtClean="0"/>
              <a:t>‘Mural Advertising’ </a:t>
            </a:r>
            <a:r>
              <a:rPr lang="en-US" dirty="0" smtClean="0"/>
              <a:t>or ‘</a:t>
            </a:r>
            <a:r>
              <a:rPr lang="en-US" i="1" dirty="0" smtClean="0"/>
              <a:t>Outdoor Media’ </a:t>
            </a:r>
            <a:r>
              <a:rPr lang="en-US" dirty="0" smtClean="0"/>
              <a:t>of advertising. It is the oldest form of advertising and remains the most common media even today. Press advertising is basically indoor advertising as newspaper and magazine are generally read indoor.</a:t>
            </a:r>
            <a:r>
              <a:rPr lang="en-US" i="1" dirty="0"/>
              <a:t> </a:t>
            </a:r>
            <a:r>
              <a:rPr lang="en-US" dirty="0" smtClean="0"/>
              <a:t>Whereas outdoor media reaches the people when they are out of door.</a:t>
            </a:r>
          </a:p>
        </p:txBody>
      </p:sp>
    </p:spTree>
  </p:cSld>
  <p:clrMapOvr>
    <a:masterClrMapping/>
  </p:clrMapOvr>
  <p:transition>
    <p:pull dir="lu"/>
    <p:sndAc>
      <p:stSnd>
        <p:snd r:embed="rId2" name="laser.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pPr>
              <a:buFont typeface="Wingdings" pitchFamily="2" charset="2"/>
              <a:buChar char="§"/>
            </a:pPr>
            <a:r>
              <a:rPr lang="en-US" dirty="0" smtClean="0"/>
              <a:t> </a:t>
            </a:r>
            <a:r>
              <a:rPr lang="en-US" sz="4900" dirty="0" smtClean="0"/>
              <a:t>Types of outdoor Advertising</a:t>
            </a:r>
            <a:endParaRPr lang="en-US" sz="4900" dirty="0"/>
          </a:p>
        </p:txBody>
      </p:sp>
      <p:sp>
        <p:nvSpPr>
          <p:cNvPr id="3" name="Content Placeholder 2"/>
          <p:cNvSpPr>
            <a:spLocks noGrp="1"/>
          </p:cNvSpPr>
          <p:nvPr>
            <p:ph sz="half" idx="1"/>
          </p:nvPr>
        </p:nvSpPr>
        <p:spPr>
          <a:xfrm>
            <a:off x="457200" y="1905000"/>
            <a:ext cx="4038600" cy="3611563"/>
          </a:xfrm>
        </p:spPr>
        <p:txBody>
          <a:bodyPr>
            <a:normAutofit fontScale="92500" lnSpcReduction="20000"/>
          </a:bodyPr>
          <a:lstStyle/>
          <a:p>
            <a:pPr>
              <a:buNone/>
            </a:pPr>
            <a:endParaRPr lang="en-US" dirty="0" smtClean="0"/>
          </a:p>
          <a:p>
            <a:pPr marL="514350" indent="-514350">
              <a:lnSpc>
                <a:spcPct val="170000"/>
              </a:lnSpc>
              <a:buFont typeface="+mj-lt"/>
              <a:buAutoNum type="arabicPeriod"/>
            </a:pPr>
            <a:r>
              <a:rPr lang="en-US" b="1" dirty="0" smtClean="0"/>
              <a:t>Posters:</a:t>
            </a:r>
          </a:p>
          <a:p>
            <a:pPr marL="514350" indent="-514350">
              <a:lnSpc>
                <a:spcPct val="170000"/>
              </a:lnSpc>
              <a:buFont typeface="+mj-lt"/>
              <a:buAutoNum type="arabicPeriod"/>
            </a:pPr>
            <a:r>
              <a:rPr lang="en-US" b="1" dirty="0" smtClean="0"/>
              <a:t>Advertising Boards:</a:t>
            </a:r>
          </a:p>
          <a:p>
            <a:pPr marL="514350" indent="-514350">
              <a:lnSpc>
                <a:spcPct val="170000"/>
              </a:lnSpc>
              <a:buFont typeface="+mj-lt"/>
              <a:buAutoNum type="arabicPeriod"/>
            </a:pPr>
            <a:r>
              <a:rPr lang="en-US" b="1" dirty="0" smtClean="0"/>
              <a:t>Painted Display:</a:t>
            </a:r>
          </a:p>
          <a:p>
            <a:pPr marL="514350" indent="-514350">
              <a:lnSpc>
                <a:spcPct val="170000"/>
              </a:lnSpc>
              <a:buFont typeface="+mj-lt"/>
              <a:buAutoNum type="arabicPeriod"/>
            </a:pPr>
            <a:r>
              <a:rPr lang="en-US" b="1" dirty="0" smtClean="0"/>
              <a:t>Electric Display:</a:t>
            </a:r>
          </a:p>
          <a:p>
            <a:pPr marL="514350" indent="-514350">
              <a:lnSpc>
                <a:spcPct val="170000"/>
              </a:lnSpc>
              <a:buFont typeface="+mj-lt"/>
              <a:buAutoNum type="arabicPeriod"/>
            </a:pPr>
            <a:r>
              <a:rPr lang="en-US" b="1" dirty="0" smtClean="0"/>
              <a:t>Neon Signs:</a:t>
            </a:r>
          </a:p>
        </p:txBody>
      </p:sp>
      <p:sp>
        <p:nvSpPr>
          <p:cNvPr id="4" name="Content Placeholder 3"/>
          <p:cNvSpPr>
            <a:spLocks noGrp="1"/>
          </p:cNvSpPr>
          <p:nvPr>
            <p:ph sz="half" idx="2"/>
          </p:nvPr>
        </p:nvSpPr>
        <p:spPr>
          <a:xfrm>
            <a:off x="4495800" y="2209800"/>
            <a:ext cx="4038600" cy="4267200"/>
          </a:xfrm>
        </p:spPr>
        <p:txBody>
          <a:bodyPr>
            <a:normAutofit fontScale="92500" lnSpcReduction="20000"/>
          </a:bodyPr>
          <a:lstStyle/>
          <a:p>
            <a:pPr marL="514350" indent="-514350">
              <a:lnSpc>
                <a:spcPct val="170000"/>
              </a:lnSpc>
              <a:buAutoNum type="arabicPeriod" startAt="6"/>
            </a:pPr>
            <a:r>
              <a:rPr lang="en-US" b="1" dirty="0" smtClean="0"/>
              <a:t>Stickers:</a:t>
            </a:r>
          </a:p>
          <a:p>
            <a:pPr marL="514350" indent="-514350">
              <a:lnSpc>
                <a:spcPct val="170000"/>
              </a:lnSpc>
              <a:buAutoNum type="arabicPeriod" startAt="6"/>
            </a:pPr>
            <a:r>
              <a:rPr lang="en-US" b="1" dirty="0" smtClean="0"/>
              <a:t>Sky Advertising:</a:t>
            </a:r>
          </a:p>
          <a:p>
            <a:pPr marL="514350" indent="-514350">
              <a:lnSpc>
                <a:spcPct val="170000"/>
              </a:lnSpc>
              <a:buAutoNum type="arabicPeriod" startAt="6"/>
            </a:pPr>
            <a:r>
              <a:rPr lang="en-US" b="1" dirty="0" smtClean="0"/>
              <a:t>Vehicular advertising:</a:t>
            </a:r>
          </a:p>
          <a:p>
            <a:pPr marL="514350" indent="-514350">
              <a:lnSpc>
                <a:spcPct val="170000"/>
              </a:lnSpc>
              <a:buAutoNum type="arabicPeriod" startAt="6"/>
            </a:pPr>
            <a:r>
              <a:rPr lang="en-US" b="1" dirty="0" smtClean="0"/>
              <a:t>Sandwich Boards:</a:t>
            </a:r>
          </a:p>
          <a:p>
            <a:pPr marL="514350" indent="-514350">
              <a:lnSpc>
                <a:spcPct val="170000"/>
              </a:lnSpc>
              <a:buAutoNum type="arabicPeriod" startAt="6"/>
            </a:pPr>
            <a:r>
              <a:rPr lang="en-US" b="1" dirty="0" smtClean="0"/>
              <a:t>Handbills:</a:t>
            </a:r>
            <a:endParaRPr lang="en-US" b="1" dirty="0"/>
          </a:p>
        </p:txBody>
      </p:sp>
    </p:spTree>
  </p:cSld>
  <p:clrMapOvr>
    <a:masterClrMapping/>
  </p:clrMapOvr>
  <p:transition>
    <p:wheel spokes="2"/>
    <p:sndAc>
      <p:stSnd>
        <p:snd r:embed="rId2" name="laser.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q"/>
            </a:pPr>
            <a:r>
              <a:rPr lang="en-US" sz="6000" dirty="0" smtClean="0"/>
              <a:t> Mail Advertising</a:t>
            </a:r>
            <a:endParaRPr lang="en-US" dirty="0"/>
          </a:p>
        </p:txBody>
      </p:sp>
      <p:sp>
        <p:nvSpPr>
          <p:cNvPr id="3" name="Content Placeholder 2"/>
          <p:cNvSpPr>
            <a:spLocks noGrp="1"/>
          </p:cNvSpPr>
          <p:nvPr>
            <p:ph idx="1"/>
          </p:nvPr>
        </p:nvSpPr>
        <p:spPr>
          <a:xfrm>
            <a:off x="228600" y="2209800"/>
            <a:ext cx="8763000" cy="4419600"/>
          </a:xfrm>
        </p:spPr>
        <p:txBody>
          <a:bodyPr>
            <a:normAutofit/>
          </a:bodyPr>
          <a:lstStyle/>
          <a:p>
            <a:pPr algn="just">
              <a:buNone/>
            </a:pPr>
            <a:r>
              <a:rPr lang="en-US" dirty="0" smtClean="0"/>
              <a:t>   ‘</a:t>
            </a:r>
            <a:r>
              <a:rPr lang="en-US" i="1" dirty="0" smtClean="0"/>
              <a:t>Mail advertising’ </a:t>
            </a:r>
            <a:r>
              <a:rPr lang="en-US" dirty="0" smtClean="0"/>
              <a:t>is also known as ‘</a:t>
            </a:r>
            <a:r>
              <a:rPr lang="en-US" i="1" dirty="0" smtClean="0"/>
              <a:t>Direct Advertising’. </a:t>
            </a:r>
            <a:r>
              <a:rPr lang="en-US" dirty="0" smtClean="0"/>
              <a:t>The objective of direct advertising is to create a direct contact with the customers. Different scholars has defined mail or direct advertising as:</a:t>
            </a:r>
          </a:p>
          <a:p>
            <a:pPr marL="514350" indent="-514350" algn="just">
              <a:buFont typeface="+mj-lt"/>
              <a:buAutoNum type="arabicPeriod"/>
            </a:pPr>
            <a:r>
              <a:rPr lang="en-US" i="1" dirty="0" smtClean="0"/>
              <a:t>“Mail advertising is using the letter-box to tell the right people about the right goods, at the right time and in the right way.”              							        -</a:t>
            </a:r>
            <a:r>
              <a:rPr lang="en-US" sz="3600" i="1" dirty="0" smtClean="0"/>
              <a:t>	</a:t>
            </a:r>
            <a:r>
              <a:rPr lang="en-US" sz="3600" b="1" dirty="0" smtClean="0"/>
              <a:t>j.w.w.</a:t>
            </a:r>
            <a:r>
              <a:rPr lang="en-US" sz="4000" b="1" dirty="0" smtClean="0"/>
              <a:t> Cassels</a:t>
            </a:r>
            <a:endParaRPr lang="en-US" i="1" dirty="0"/>
          </a:p>
        </p:txBody>
      </p:sp>
    </p:spTree>
  </p:cSld>
  <p:clrMapOvr>
    <a:masterClrMapping/>
  </p:clrMapOvr>
  <p:transition>
    <p:wheel/>
    <p:sndAc>
      <p:stSnd>
        <p:snd r:embed="rId2" name="push.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pPr marL="742950" indent="-742950">
              <a:buFont typeface="Wingdings" pitchFamily="2" charset="2"/>
              <a:buChar char="§"/>
            </a:pPr>
            <a:r>
              <a:rPr lang="en-US" sz="5400" b="1" dirty="0" smtClean="0"/>
              <a:t>Types of Mail Advertising</a:t>
            </a:r>
            <a:endParaRPr lang="en-US" sz="5400" b="1" dirty="0"/>
          </a:p>
        </p:txBody>
      </p:sp>
      <p:sp>
        <p:nvSpPr>
          <p:cNvPr id="4" name="Content Placeholder 3"/>
          <p:cNvSpPr>
            <a:spLocks noGrp="1"/>
          </p:cNvSpPr>
          <p:nvPr>
            <p:ph sz="half" idx="1"/>
          </p:nvPr>
        </p:nvSpPr>
        <p:spPr>
          <a:xfrm>
            <a:off x="457200" y="2133600"/>
            <a:ext cx="4038600" cy="4343400"/>
          </a:xfrm>
        </p:spPr>
        <p:txBody>
          <a:bodyPr>
            <a:normAutofit lnSpcReduction="10000"/>
          </a:bodyPr>
          <a:lstStyle/>
          <a:p>
            <a:pPr marL="514350" indent="-514350">
              <a:buFont typeface="+mj-lt"/>
              <a:buAutoNum type="arabicPeriod"/>
            </a:pPr>
            <a:r>
              <a:rPr lang="en-US" sz="3600" b="1" dirty="0" smtClean="0"/>
              <a:t>Sales Letters:</a:t>
            </a:r>
          </a:p>
          <a:p>
            <a:pPr marL="514350" indent="-514350">
              <a:buFont typeface="+mj-lt"/>
              <a:buAutoNum type="arabicPeriod"/>
            </a:pPr>
            <a:r>
              <a:rPr lang="en-US" sz="3600" b="1" dirty="0" smtClean="0"/>
              <a:t>Personal Letters:</a:t>
            </a:r>
          </a:p>
          <a:p>
            <a:pPr marL="514350" indent="-514350">
              <a:buFont typeface="+mj-lt"/>
              <a:buAutoNum type="arabicPeriod"/>
            </a:pPr>
            <a:r>
              <a:rPr lang="en-US" sz="3600" b="1" dirty="0" smtClean="0"/>
              <a:t>Business Reply Card:</a:t>
            </a:r>
          </a:p>
          <a:p>
            <a:pPr marL="514350" indent="-514350">
              <a:buFont typeface="+mj-lt"/>
              <a:buAutoNum type="arabicPeriod"/>
            </a:pPr>
            <a:r>
              <a:rPr lang="en-US" sz="3600" b="1" dirty="0" smtClean="0"/>
              <a:t>Circular:</a:t>
            </a:r>
          </a:p>
          <a:p>
            <a:pPr marL="514350" indent="-514350">
              <a:buFont typeface="+mj-lt"/>
              <a:buAutoNum type="arabicPeriod"/>
            </a:pPr>
            <a:r>
              <a:rPr lang="en-US" sz="3600" b="1" dirty="0" smtClean="0"/>
              <a:t>Booklets:</a:t>
            </a:r>
            <a:endParaRPr lang="en-US" sz="3600" b="1" dirty="0"/>
          </a:p>
        </p:txBody>
      </p:sp>
      <p:sp>
        <p:nvSpPr>
          <p:cNvPr id="5" name="Content Placeholder 4"/>
          <p:cNvSpPr>
            <a:spLocks noGrp="1"/>
          </p:cNvSpPr>
          <p:nvPr>
            <p:ph sz="half" idx="2"/>
          </p:nvPr>
        </p:nvSpPr>
        <p:spPr>
          <a:xfrm>
            <a:off x="4495800" y="2133600"/>
            <a:ext cx="4343400" cy="4419600"/>
          </a:xfrm>
        </p:spPr>
        <p:txBody>
          <a:bodyPr>
            <a:normAutofit lnSpcReduction="10000"/>
          </a:bodyPr>
          <a:lstStyle/>
          <a:p>
            <a:pPr marL="742950" indent="-742950">
              <a:buAutoNum type="arabicPeriod" startAt="6"/>
            </a:pPr>
            <a:r>
              <a:rPr lang="en-US" sz="3600" b="1" dirty="0" smtClean="0"/>
              <a:t>Catalogue:</a:t>
            </a:r>
          </a:p>
          <a:p>
            <a:pPr marL="514350" indent="-514350">
              <a:buAutoNum type="arabicPeriod" startAt="6"/>
            </a:pPr>
            <a:r>
              <a:rPr lang="en-US" sz="3600" b="1" dirty="0" smtClean="0"/>
              <a:t>Brochures:</a:t>
            </a:r>
          </a:p>
          <a:p>
            <a:pPr marL="514350" indent="-514350">
              <a:buAutoNum type="arabicPeriod" startAt="6"/>
            </a:pPr>
            <a:r>
              <a:rPr lang="en-US" sz="3600" b="1" dirty="0" smtClean="0"/>
              <a:t>Folders:</a:t>
            </a:r>
          </a:p>
          <a:p>
            <a:pPr marL="514350" indent="-514350">
              <a:buAutoNum type="arabicPeriod" startAt="6"/>
            </a:pPr>
            <a:r>
              <a:rPr lang="en-US" sz="3600" b="1" dirty="0" smtClean="0"/>
              <a:t>Publication of Organisation:</a:t>
            </a:r>
          </a:p>
          <a:p>
            <a:pPr marL="514350" indent="-514350">
              <a:buAutoNum type="arabicPeriod" startAt="6"/>
            </a:pPr>
            <a:r>
              <a:rPr lang="en-US" sz="3600" b="1" dirty="0" smtClean="0"/>
              <a:t>Package Insertions</a:t>
            </a:r>
            <a:endParaRPr lang="en-US" b="1" dirty="0"/>
          </a:p>
        </p:txBody>
      </p:sp>
    </p:spTree>
  </p:cSld>
  <p:clrMapOvr>
    <a:masterClrMapping/>
  </p:clrMapOvr>
  <p:transition>
    <p:wheel spokes="8"/>
    <p:sndAc>
      <p:stSnd>
        <p:snd r:embed="rId2" name="suction.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q"/>
            </a:pPr>
            <a:r>
              <a:rPr lang="en-US" dirty="0" smtClean="0"/>
              <a:t> </a:t>
            </a:r>
            <a:r>
              <a:rPr lang="en-US" sz="4800" dirty="0" smtClean="0"/>
              <a:t>Entertainment Advertising</a:t>
            </a:r>
            <a:endParaRPr lang="en-US" sz="4800" dirty="0"/>
          </a:p>
        </p:txBody>
      </p:sp>
      <p:sp>
        <p:nvSpPr>
          <p:cNvPr id="3" name="Content Placeholder 2"/>
          <p:cNvSpPr>
            <a:spLocks noGrp="1"/>
          </p:cNvSpPr>
          <p:nvPr>
            <p:ph idx="1"/>
          </p:nvPr>
        </p:nvSpPr>
        <p:spPr>
          <a:xfrm>
            <a:off x="457200" y="2133600"/>
            <a:ext cx="8229600" cy="4191000"/>
          </a:xfrm>
        </p:spPr>
        <p:txBody>
          <a:bodyPr>
            <a:normAutofit/>
          </a:bodyPr>
          <a:lstStyle/>
          <a:p>
            <a:pPr algn="just">
              <a:buNone/>
            </a:pPr>
            <a:r>
              <a:rPr lang="en-US" dirty="0" smtClean="0"/>
              <a:t>    ‘Entertainment Advertising’ is also known as ‘Entertainment Media’ or ‘Folk Media’ of advertising. Due to the different culture, caste, religion, language, social customs the entertainment or folk media like: Cinema, Television, Radio, Puppet shows, Magic shows, Musical concerts, Theatre shows, Dance shows, Fair and Exhibitions etc. deliver advertising message very effectively.</a:t>
            </a:r>
            <a:endParaRPr lang="en-US" dirty="0"/>
          </a:p>
        </p:txBody>
      </p:sp>
    </p:spTree>
  </p:cSld>
  <p:clrMapOvr>
    <a:masterClrMapping/>
  </p:clrMapOvr>
  <p:transition>
    <p:split orient="vert" dir="in"/>
    <p:sndAc>
      <p:stSnd>
        <p:snd r:embed="rId2" name="type.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143000"/>
          </a:xfrm>
        </p:spPr>
        <p:txBody>
          <a:bodyPr>
            <a:normAutofit fontScale="90000"/>
          </a:bodyPr>
          <a:lstStyle/>
          <a:p>
            <a:pPr>
              <a:buFont typeface="Wingdings" pitchFamily="2" charset="2"/>
              <a:buChar char="q"/>
            </a:pPr>
            <a:r>
              <a:rPr lang="en-US" dirty="0" smtClean="0"/>
              <a:t> Types of Entertainment Advertising</a:t>
            </a:r>
            <a:endParaRPr lang="en-US" dirty="0"/>
          </a:p>
        </p:txBody>
      </p:sp>
      <p:sp>
        <p:nvSpPr>
          <p:cNvPr id="3" name="Content Placeholder 2"/>
          <p:cNvSpPr>
            <a:spLocks noGrp="1"/>
          </p:cNvSpPr>
          <p:nvPr>
            <p:ph idx="1"/>
          </p:nvPr>
        </p:nvSpPr>
        <p:spPr>
          <a:xfrm>
            <a:off x="457200" y="2590800"/>
            <a:ext cx="8229600" cy="4267200"/>
          </a:xfrm>
        </p:spPr>
        <p:txBody>
          <a:bodyPr>
            <a:normAutofit lnSpcReduction="10000"/>
          </a:bodyPr>
          <a:lstStyle/>
          <a:p>
            <a:pPr marL="514350" indent="-514350">
              <a:buFont typeface="+mj-lt"/>
              <a:buAutoNum type="arabicPeriod"/>
            </a:pPr>
            <a:r>
              <a:rPr lang="en-US" sz="3600" dirty="0" smtClean="0"/>
              <a:t>Radio</a:t>
            </a:r>
          </a:p>
          <a:p>
            <a:pPr marL="514350" indent="-514350">
              <a:buFont typeface="+mj-lt"/>
              <a:buAutoNum type="arabicPeriod"/>
            </a:pPr>
            <a:r>
              <a:rPr lang="en-US" sz="3600" dirty="0" smtClean="0"/>
              <a:t>Television</a:t>
            </a:r>
          </a:p>
          <a:p>
            <a:pPr marL="514350" indent="-514350">
              <a:buFont typeface="+mj-lt"/>
              <a:buAutoNum type="arabicPeriod"/>
            </a:pPr>
            <a:r>
              <a:rPr lang="en-US" sz="3600" dirty="0" smtClean="0"/>
              <a:t>Films</a:t>
            </a:r>
          </a:p>
          <a:p>
            <a:pPr marL="514350" indent="-514350">
              <a:buFont typeface="+mj-lt"/>
              <a:buAutoNum type="arabicPeriod"/>
            </a:pPr>
            <a:r>
              <a:rPr lang="en-US" sz="3600" dirty="0" smtClean="0"/>
              <a:t>Puppet Shows</a:t>
            </a:r>
          </a:p>
          <a:p>
            <a:pPr marL="514350" indent="-514350">
              <a:buFont typeface="+mj-lt"/>
              <a:buAutoNum type="arabicPeriod"/>
            </a:pPr>
            <a:r>
              <a:rPr lang="en-US" sz="3600" dirty="0" smtClean="0"/>
              <a:t>Musical Concerts</a:t>
            </a:r>
          </a:p>
          <a:p>
            <a:pPr marL="514350" indent="-514350">
              <a:buFont typeface="+mj-lt"/>
              <a:buAutoNum type="arabicPeriod"/>
            </a:pPr>
            <a:r>
              <a:rPr lang="en-US" sz="3600" dirty="0" smtClean="0"/>
              <a:t>Fashion Shows</a:t>
            </a:r>
          </a:p>
          <a:p>
            <a:pPr marL="514350" indent="-514350">
              <a:buFont typeface="+mj-lt"/>
              <a:buAutoNum type="arabicPeriod"/>
            </a:pPr>
            <a:r>
              <a:rPr lang="en-US" sz="3600" dirty="0" smtClean="0"/>
              <a:t>Video Advertising</a:t>
            </a:r>
            <a:endParaRPr lang="en-US" sz="3600" dirty="0"/>
          </a:p>
        </p:txBody>
      </p:sp>
    </p:spTree>
  </p:cSld>
  <p:clrMapOvr>
    <a:masterClrMapping/>
  </p:clrMapOvr>
  <p:transition>
    <p:strips dir="ld"/>
    <p:sndAc>
      <p:stSnd>
        <p:snd r:embed="rId2" name="voltage.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q"/>
            </a:pPr>
            <a:r>
              <a:rPr lang="en-US" sz="5400" dirty="0" smtClean="0"/>
              <a:t> Promotional Advertising</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Promotional advertising media is one in which promotional methods are used for advertising the products and attracting the customers. The objectives of promotional advertising is to contact the customers at the point of purchase in order to make last bid to persuade him to go for the advertised product. It is the most powerful advertising media. It is also known as promotional media, because its objectives is to increase the sales.</a:t>
            </a:r>
            <a:endParaRPr lang="en-US" dirty="0"/>
          </a:p>
        </p:txBody>
      </p:sp>
    </p:spTree>
  </p:cSld>
  <p:clrMapOvr>
    <a:masterClrMapping/>
  </p:clrMapOvr>
  <p:transition>
    <p:strips/>
    <p:sndAc>
      <p:stSnd>
        <p:snd r:embed="rId2" name="camera.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229600" cy="1143000"/>
          </a:xfrm>
        </p:spPr>
        <p:txBody>
          <a:bodyPr>
            <a:normAutofit fontScale="90000"/>
          </a:bodyPr>
          <a:lstStyle/>
          <a:p>
            <a:pPr>
              <a:buFont typeface="Wingdings" pitchFamily="2" charset="2"/>
              <a:buChar char="q"/>
            </a:pPr>
            <a:r>
              <a:rPr lang="en-US" b="1" dirty="0" smtClean="0"/>
              <a:t> Types of Promotional Advertising</a:t>
            </a:r>
            <a:endParaRPr lang="en-US" b="1" dirty="0"/>
          </a:p>
        </p:txBody>
      </p:sp>
      <p:sp>
        <p:nvSpPr>
          <p:cNvPr id="3" name="Content Placeholder 2"/>
          <p:cNvSpPr>
            <a:spLocks noGrp="1"/>
          </p:cNvSpPr>
          <p:nvPr>
            <p:ph idx="1"/>
          </p:nvPr>
        </p:nvSpPr>
        <p:spPr>
          <a:xfrm>
            <a:off x="457200" y="2590800"/>
            <a:ext cx="8229600" cy="4267200"/>
          </a:xfrm>
        </p:spPr>
        <p:txBody>
          <a:bodyPr/>
          <a:lstStyle/>
          <a:p>
            <a:pPr marL="514350" indent="-514350">
              <a:buFont typeface="+mj-lt"/>
              <a:buAutoNum type="arabicPeriod"/>
            </a:pPr>
            <a:r>
              <a:rPr lang="en-US" sz="4000" dirty="0" smtClean="0"/>
              <a:t>Window Display</a:t>
            </a:r>
          </a:p>
          <a:p>
            <a:pPr marL="514350" indent="-514350">
              <a:buFont typeface="+mj-lt"/>
              <a:buAutoNum type="arabicPeriod"/>
            </a:pPr>
            <a:r>
              <a:rPr lang="en-US" sz="4000" dirty="0" smtClean="0"/>
              <a:t>Interior Display</a:t>
            </a:r>
          </a:p>
          <a:p>
            <a:pPr marL="514350" indent="-514350">
              <a:buFont typeface="+mj-lt"/>
              <a:buAutoNum type="arabicPeriod"/>
            </a:pPr>
            <a:r>
              <a:rPr lang="en-US" sz="4000" dirty="0" smtClean="0"/>
              <a:t>Show-Rooms</a:t>
            </a:r>
          </a:p>
          <a:p>
            <a:pPr marL="514350" indent="-514350">
              <a:buFont typeface="+mj-lt"/>
              <a:buAutoNum type="arabicPeriod"/>
            </a:pPr>
            <a:r>
              <a:rPr lang="en-US" sz="4000" dirty="0" smtClean="0"/>
              <a:t>Show-Cases</a:t>
            </a:r>
          </a:p>
          <a:p>
            <a:pPr marL="514350" indent="-514350">
              <a:buFont typeface="+mj-lt"/>
              <a:buAutoNum type="arabicPeriod"/>
            </a:pPr>
            <a:r>
              <a:rPr lang="en-US" sz="4000" dirty="0" smtClean="0"/>
              <a:t>Exhibitions and Fairs</a:t>
            </a:r>
          </a:p>
          <a:p>
            <a:pPr marL="514350" indent="-514350">
              <a:buFont typeface="+mj-lt"/>
              <a:buAutoNum type="arabicPeriod"/>
            </a:pPr>
            <a:endParaRPr lang="en-US" sz="4000" dirty="0" smtClean="0"/>
          </a:p>
        </p:txBody>
      </p:sp>
    </p:spTree>
  </p:cSld>
  <p:clrMapOvr>
    <a:masterClrMapping/>
  </p:clrMapOvr>
  <p:transition>
    <p:circle/>
    <p:sndAc>
      <p:stSnd>
        <p:snd r:embed="rId2" name="click.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q"/>
            </a:pPr>
            <a:r>
              <a:rPr lang="en-US" dirty="0" smtClean="0"/>
              <a:t> </a:t>
            </a:r>
            <a:r>
              <a:rPr lang="en-US" sz="5400" dirty="0" smtClean="0"/>
              <a:t>Speciality Advertising</a:t>
            </a:r>
            <a:endParaRPr lang="en-US" dirty="0"/>
          </a:p>
        </p:txBody>
      </p:sp>
      <p:sp>
        <p:nvSpPr>
          <p:cNvPr id="3" name="Content Placeholder 2"/>
          <p:cNvSpPr>
            <a:spLocks noGrp="1"/>
          </p:cNvSpPr>
          <p:nvPr>
            <p:ph idx="1"/>
          </p:nvPr>
        </p:nvSpPr>
        <p:spPr/>
        <p:txBody>
          <a:bodyPr>
            <a:normAutofit/>
          </a:bodyPr>
          <a:lstStyle/>
          <a:p>
            <a:pPr marL="514350" indent="-514350">
              <a:lnSpc>
                <a:spcPct val="150000"/>
              </a:lnSpc>
              <a:buFont typeface="+mj-lt"/>
              <a:buAutoNum type="arabicPeriod"/>
            </a:pPr>
            <a:r>
              <a:rPr lang="en-US" sz="4000" dirty="0" smtClean="0"/>
              <a:t>Novelty Gifts</a:t>
            </a:r>
          </a:p>
          <a:p>
            <a:pPr marL="514350" indent="-514350">
              <a:lnSpc>
                <a:spcPct val="150000"/>
              </a:lnSpc>
              <a:buFont typeface="+mj-lt"/>
              <a:buAutoNum type="arabicPeriod"/>
            </a:pPr>
            <a:r>
              <a:rPr lang="en-US" sz="4000" dirty="0" smtClean="0"/>
              <a:t>Samples</a:t>
            </a:r>
          </a:p>
          <a:p>
            <a:pPr marL="514350" indent="-514350">
              <a:lnSpc>
                <a:spcPct val="150000"/>
              </a:lnSpc>
              <a:buFont typeface="+mj-lt"/>
              <a:buAutoNum type="arabicPeriod"/>
            </a:pPr>
            <a:r>
              <a:rPr lang="en-US" sz="4000" dirty="0" smtClean="0"/>
              <a:t>Coupons</a:t>
            </a:r>
          </a:p>
          <a:p>
            <a:pPr marL="514350" indent="-514350">
              <a:lnSpc>
                <a:spcPct val="150000"/>
              </a:lnSpc>
              <a:buFont typeface="+mj-lt"/>
              <a:buAutoNum type="arabicPeriod"/>
            </a:pPr>
            <a:r>
              <a:rPr lang="en-US" sz="4000" dirty="0" smtClean="0"/>
              <a:t>Trade Shows</a:t>
            </a:r>
          </a:p>
          <a:p>
            <a:pPr marL="514350" indent="-514350">
              <a:lnSpc>
                <a:spcPct val="150000"/>
              </a:lnSpc>
              <a:buFont typeface="+mj-lt"/>
              <a:buAutoNum type="arabicPeriod"/>
            </a:pPr>
            <a:endParaRPr lang="en-US" sz="4000" dirty="0"/>
          </a:p>
        </p:txBody>
      </p:sp>
    </p:spTree>
  </p:cSld>
  <p:clrMapOvr>
    <a:masterClrMapping/>
  </p:clrMapOvr>
  <p:transition>
    <p:split dir="in"/>
    <p:sndAc>
      <p:stSnd>
        <p:snd r:embed="rId2" name="breeze.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8229600" cy="1143000"/>
          </a:xfrm>
        </p:spPr>
        <p:txBody>
          <a:bodyPr>
            <a:normAutofit fontScale="90000"/>
          </a:bodyPr>
          <a:lstStyle/>
          <a:p>
            <a:pPr>
              <a:buFont typeface="Wingdings" pitchFamily="2" charset="2"/>
              <a:buChar char="q"/>
            </a:pPr>
            <a:r>
              <a:rPr lang="en-US" dirty="0" smtClean="0"/>
              <a:t> Factor affecting the selection</a:t>
            </a:r>
            <a:br>
              <a:rPr lang="en-US" dirty="0" smtClean="0"/>
            </a:br>
            <a:r>
              <a:rPr lang="en-US" dirty="0" smtClean="0"/>
              <a:t>of Advertising Media</a:t>
            </a:r>
            <a:endParaRPr lang="en-US" dirty="0"/>
          </a:p>
        </p:txBody>
      </p:sp>
      <p:sp>
        <p:nvSpPr>
          <p:cNvPr id="3" name="Content Placeholder 2"/>
          <p:cNvSpPr>
            <a:spLocks noGrp="1"/>
          </p:cNvSpPr>
          <p:nvPr>
            <p:ph sz="half" idx="1"/>
          </p:nvPr>
        </p:nvSpPr>
        <p:spPr>
          <a:xfrm>
            <a:off x="457200" y="2286000"/>
            <a:ext cx="4038600" cy="4191000"/>
          </a:xfrm>
        </p:spPr>
        <p:txBody>
          <a:bodyPr>
            <a:normAutofit fontScale="70000" lnSpcReduction="20000"/>
          </a:bodyPr>
          <a:lstStyle/>
          <a:p>
            <a:pPr marL="514350" indent="-514350">
              <a:lnSpc>
                <a:spcPct val="160000"/>
              </a:lnSpc>
              <a:buFont typeface="+mj-lt"/>
              <a:buAutoNum type="arabicPeriod"/>
            </a:pPr>
            <a:r>
              <a:rPr lang="en-US" sz="4000" dirty="0" smtClean="0"/>
              <a:t>Nature of product:</a:t>
            </a:r>
          </a:p>
          <a:p>
            <a:pPr marL="514350" indent="-514350">
              <a:lnSpc>
                <a:spcPct val="160000"/>
              </a:lnSpc>
              <a:buFont typeface="+mj-lt"/>
              <a:buAutoNum type="arabicPeriod"/>
            </a:pPr>
            <a:r>
              <a:rPr lang="en-US" sz="4000" dirty="0" smtClean="0"/>
              <a:t>Nature of market:</a:t>
            </a:r>
          </a:p>
          <a:p>
            <a:pPr marL="514350" indent="-514350">
              <a:lnSpc>
                <a:spcPct val="160000"/>
              </a:lnSpc>
              <a:buFont typeface="+mj-lt"/>
              <a:buAutoNum type="arabicPeriod"/>
            </a:pPr>
            <a:r>
              <a:rPr lang="en-US" sz="4000" dirty="0" smtClean="0"/>
              <a:t>Advertising objectives:</a:t>
            </a:r>
          </a:p>
          <a:p>
            <a:pPr marL="514350" indent="-514350">
              <a:lnSpc>
                <a:spcPct val="160000"/>
              </a:lnSpc>
              <a:buFont typeface="+mj-lt"/>
              <a:buAutoNum type="arabicPeriod"/>
            </a:pPr>
            <a:r>
              <a:rPr lang="en-US" sz="4000" dirty="0" smtClean="0"/>
              <a:t>Media circulation:</a:t>
            </a:r>
          </a:p>
          <a:p>
            <a:pPr marL="514350" indent="-514350">
              <a:lnSpc>
                <a:spcPct val="120000"/>
              </a:lnSpc>
              <a:buFont typeface="+mj-lt"/>
              <a:buAutoNum type="arabicPeriod"/>
            </a:pPr>
            <a:r>
              <a:rPr lang="en-US" sz="4000" dirty="0" smtClean="0"/>
              <a:t>Advertising budget:</a:t>
            </a:r>
          </a:p>
          <a:p>
            <a:pPr marL="514350" indent="-514350">
              <a:lnSpc>
                <a:spcPct val="160000"/>
              </a:lnSpc>
              <a:buFont typeface="+mj-lt"/>
              <a:buAutoNum type="arabicPeriod"/>
            </a:pPr>
            <a:endParaRPr lang="en-US" sz="4000" dirty="0" smtClean="0"/>
          </a:p>
        </p:txBody>
      </p:sp>
      <p:sp>
        <p:nvSpPr>
          <p:cNvPr id="7" name="Content Placeholder 6"/>
          <p:cNvSpPr>
            <a:spLocks noGrp="1"/>
          </p:cNvSpPr>
          <p:nvPr>
            <p:ph sz="half" idx="2"/>
          </p:nvPr>
        </p:nvSpPr>
        <p:spPr>
          <a:xfrm>
            <a:off x="4495800" y="2438400"/>
            <a:ext cx="4343400" cy="4114800"/>
          </a:xfrm>
        </p:spPr>
        <p:txBody>
          <a:bodyPr>
            <a:normAutofit fontScale="70000" lnSpcReduction="20000"/>
          </a:bodyPr>
          <a:lstStyle/>
          <a:p>
            <a:pPr marL="514350" indent="-514350">
              <a:lnSpc>
                <a:spcPct val="120000"/>
              </a:lnSpc>
              <a:buAutoNum type="arabicPeriod" startAt="6"/>
            </a:pPr>
            <a:r>
              <a:rPr lang="en-US" sz="4200" dirty="0" smtClean="0"/>
              <a:t>Types of audience:</a:t>
            </a:r>
          </a:p>
          <a:p>
            <a:pPr marL="514350" indent="-514350">
              <a:lnSpc>
                <a:spcPct val="120000"/>
              </a:lnSpc>
              <a:buAutoNum type="arabicPeriod" startAt="6"/>
            </a:pPr>
            <a:r>
              <a:rPr lang="en-US" sz="4200" dirty="0" smtClean="0"/>
              <a:t>Life advertising:</a:t>
            </a:r>
          </a:p>
          <a:p>
            <a:pPr marL="514350" indent="-514350">
              <a:lnSpc>
                <a:spcPct val="120000"/>
              </a:lnSpc>
              <a:buAutoNum type="arabicPeriod" startAt="6"/>
            </a:pPr>
            <a:r>
              <a:rPr lang="en-US" sz="4200" dirty="0" smtClean="0"/>
              <a:t>Media used by competitors:</a:t>
            </a:r>
          </a:p>
          <a:p>
            <a:pPr marL="514350" indent="-514350">
              <a:lnSpc>
                <a:spcPct val="120000"/>
              </a:lnSpc>
              <a:buAutoNum type="arabicPeriod" startAt="6"/>
            </a:pPr>
            <a:r>
              <a:rPr lang="en-US" sz="4200" dirty="0" smtClean="0"/>
              <a:t>Distribution Strategy</a:t>
            </a:r>
          </a:p>
          <a:p>
            <a:pPr marL="514350" indent="-514350">
              <a:lnSpc>
                <a:spcPct val="120000"/>
              </a:lnSpc>
              <a:buAutoNum type="arabicPeriod" startAt="6"/>
            </a:pPr>
            <a:r>
              <a:rPr lang="en-US" sz="4200" dirty="0" smtClean="0"/>
              <a:t>Types of selling message:</a:t>
            </a:r>
            <a:endParaRPr lang="en-US" sz="4200" dirty="0"/>
          </a:p>
        </p:txBody>
      </p:sp>
    </p:spTree>
  </p:cSld>
  <p:clrMapOvr>
    <a:masterClrMapping/>
  </p:clrMapOvr>
  <p:transition>
    <p:diamond/>
    <p:sndAc>
      <p:stSnd>
        <p:snd r:embed="rId2" name="laser.wav" builtIn="1"/>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195</TotalTime>
  <Words>916</Words>
  <Application>Microsoft Office PowerPoint</Application>
  <PresentationFormat>On-screen Show (4:3)</PresentationFormat>
  <Paragraphs>104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Topic  Advertisement Media</vt:lpstr>
      <vt:lpstr>Meaning </vt:lpstr>
      <vt:lpstr>Definition</vt:lpstr>
      <vt:lpstr>Types of Advertising Media</vt:lpstr>
      <vt:lpstr>Slide 5</vt:lpstr>
      <vt:lpstr>Press Advertising</vt:lpstr>
      <vt:lpstr>Features of Press Advertising</vt:lpstr>
      <vt:lpstr>Forms of Press Advertising</vt:lpstr>
      <vt:lpstr>1. Newspapers</vt:lpstr>
      <vt:lpstr>Different forms of Newspaper Advertisement</vt:lpstr>
      <vt:lpstr> 2.  Magazines and Journals</vt:lpstr>
      <vt:lpstr> Outdoor Advertising</vt:lpstr>
      <vt:lpstr> Types of outdoor Advertising</vt:lpstr>
      <vt:lpstr> Mail Advertising</vt:lpstr>
      <vt:lpstr>Types of Mail Advertising</vt:lpstr>
      <vt:lpstr> Entertainment Advertising</vt:lpstr>
      <vt:lpstr> Types of Entertainment Advertising</vt:lpstr>
      <vt:lpstr> Promotional Advertising</vt:lpstr>
      <vt:lpstr> Types of Promotional Advertising</vt:lpstr>
      <vt:lpstr> Speciality Advertising</vt:lpstr>
      <vt:lpstr> Factor affecting the selection of Advertising Media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Advertisement Media</dc:title>
  <dc:creator>Welcome</dc:creator>
  <cp:lastModifiedBy>PC 46</cp:lastModifiedBy>
  <cp:revision>32</cp:revision>
  <dcterms:created xsi:type="dcterms:W3CDTF">2020-02-03T10:12:44Z</dcterms:created>
  <dcterms:modified xsi:type="dcterms:W3CDTF">2020-02-04T05:53:45Z</dcterms:modified>
</cp:coreProperties>
</file>